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4"/>
  </p:notesMasterIdLst>
  <p:sldIdLst>
    <p:sldId id="256" r:id="rId2"/>
    <p:sldId id="257" r:id="rId3"/>
    <p:sldId id="258" r:id="rId4"/>
    <p:sldId id="259" r:id="rId5"/>
    <p:sldId id="295" r:id="rId6"/>
    <p:sldId id="294" r:id="rId7"/>
    <p:sldId id="293" r:id="rId8"/>
    <p:sldId id="260" r:id="rId9"/>
    <p:sldId id="297" r:id="rId10"/>
    <p:sldId id="298" r:id="rId11"/>
    <p:sldId id="296" r:id="rId12"/>
    <p:sldId id="306" r:id="rId13"/>
    <p:sldId id="307" r:id="rId14"/>
    <p:sldId id="308" r:id="rId15"/>
    <p:sldId id="309" r:id="rId16"/>
    <p:sldId id="299" r:id="rId17"/>
    <p:sldId id="310" r:id="rId18"/>
    <p:sldId id="316" r:id="rId19"/>
    <p:sldId id="317" r:id="rId20"/>
    <p:sldId id="300" r:id="rId21"/>
    <p:sldId id="311" r:id="rId22"/>
    <p:sldId id="301" r:id="rId23"/>
    <p:sldId id="312" r:id="rId24"/>
    <p:sldId id="302" r:id="rId25"/>
    <p:sldId id="313" r:id="rId26"/>
    <p:sldId id="304" r:id="rId27"/>
    <p:sldId id="305" r:id="rId28"/>
    <p:sldId id="318" r:id="rId29"/>
    <p:sldId id="320" r:id="rId30"/>
    <p:sldId id="321" r:id="rId31"/>
    <p:sldId id="322" r:id="rId32"/>
    <p:sldId id="323" r:id="rId33"/>
  </p:sldIdLst>
  <p:sldSz cx="12192000" cy="6858000"/>
  <p:notesSz cx="6858000" cy="9144000"/>
  <p:embeddedFontLst>
    <p:embeddedFont>
      <p:font typeface="Corbel" panose="020B0503020204020204"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6" roundtripDataSignature="AMtx7mgsBJBCXQvnbF7umwx+VAbW9itq7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35244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8560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60600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7566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9428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83888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5462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4923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1600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25834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23512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96145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70164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4306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66295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70079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74743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00" name="Google Shape;10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0086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5909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6798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96074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elfolie" type="title">
  <p:cSld name="TITLE">
    <p:spTree>
      <p:nvGrpSpPr>
        <p:cNvPr id="1" name="Shape 13"/>
        <p:cNvGrpSpPr/>
        <p:nvPr/>
      </p:nvGrpSpPr>
      <p:grpSpPr>
        <a:xfrm>
          <a:off x="0" y="0"/>
          <a:ext cx="0" cy="0"/>
          <a:chOff x="0" y="0"/>
          <a:chExt cx="0" cy="0"/>
        </a:xfrm>
      </p:grpSpPr>
      <p:sp>
        <p:nvSpPr>
          <p:cNvPr id="14" name="Google Shape;14;p39"/>
          <p:cNvSpPr/>
          <p:nvPr/>
        </p:nvSpPr>
        <p:spPr>
          <a:xfrm>
            <a:off x="0" y="761999"/>
            <a:ext cx="9141619" cy="5334001"/>
          </a:xfrm>
          <a:prstGeom prst="rect">
            <a:avLst/>
          </a:prstGeom>
          <a:solidFill>
            <a:schemeClr val="accent1">
              <a:alpha val="9411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39"/>
          <p:cNvSpPr/>
          <p:nvPr/>
        </p:nvSpPr>
        <p:spPr>
          <a:xfrm>
            <a:off x="9270263" y="761999"/>
            <a:ext cx="2925318" cy="5334001"/>
          </a:xfrm>
          <a:prstGeom prst="rect">
            <a:avLst/>
          </a:prstGeom>
          <a:solidFill>
            <a:schemeClr val="accent1">
              <a:alpha val="4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9"/>
          <p:cNvSpPr txBox="1">
            <a:spLocks noGrp="1"/>
          </p:cNvSpPr>
          <p:nvPr>
            <p:ph type="ctrTitle"/>
          </p:nvPr>
        </p:nvSpPr>
        <p:spPr>
          <a:xfrm>
            <a:off x="1069848" y="1298448"/>
            <a:ext cx="7315200" cy="3255264"/>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FFFFF"/>
              </a:buClr>
              <a:buSzPts val="5900"/>
              <a:buFont typeface="Corbel"/>
              <a:buNone/>
              <a:defRPr sz="59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9"/>
          <p:cNvSpPr txBox="1">
            <a:spLocks noGrp="1"/>
          </p:cNvSpPr>
          <p:nvPr>
            <p:ph type="subTitle" idx="1"/>
          </p:nvPr>
        </p:nvSpPr>
        <p:spPr>
          <a:xfrm>
            <a:off x="1100015" y="4670246"/>
            <a:ext cx="7315200" cy="9144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200"/>
              <a:buNone/>
              <a:defRPr sz="2200" cap="none">
                <a:solidFill>
                  <a:srgbClr val="F9D4E8"/>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a:endParaRPr/>
          </a:p>
        </p:txBody>
      </p:sp>
      <p:sp>
        <p:nvSpPr>
          <p:cNvPr id="18" name="Google Shape;18;p39"/>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78"/>
        <p:cNvGrpSpPr/>
        <p:nvPr/>
      </p:nvGrpSpPr>
      <p:grpSpPr>
        <a:xfrm>
          <a:off x="0" y="0"/>
          <a:ext cx="0" cy="0"/>
          <a:chOff x="0" y="0"/>
          <a:chExt cx="0" cy="0"/>
        </a:xfrm>
      </p:grpSpPr>
      <p:sp>
        <p:nvSpPr>
          <p:cNvPr id="79" name="Google Shape;79;p49"/>
          <p:cNvSpPr txBox="1">
            <a:spLocks noGrp="1"/>
          </p:cNvSpPr>
          <p:nvPr>
            <p:ph type="title"/>
          </p:nvPr>
        </p:nvSpPr>
        <p:spPr>
          <a:xfrm rot="5400000">
            <a:off x="-685800" y="2057400"/>
            <a:ext cx="4953000" cy="28194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9"/>
          <p:cNvSpPr txBox="1">
            <a:spLocks noGrp="1"/>
          </p:cNvSpPr>
          <p:nvPr>
            <p:ph type="body" idx="1"/>
          </p:nvPr>
        </p:nvSpPr>
        <p:spPr>
          <a:xfrm rot="5400000">
            <a:off x="4965192" y="-228600"/>
            <a:ext cx="5120640" cy="7315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81" name="Google Shape;81;p49"/>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4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1"/>
        <p:cNvGrpSpPr/>
        <p:nvPr/>
      </p:nvGrpSpPr>
      <p:grpSpPr>
        <a:xfrm>
          <a:off x="0" y="0"/>
          <a:ext cx="0" cy="0"/>
          <a:chOff x="0" y="0"/>
          <a:chExt cx="0" cy="0"/>
        </a:xfrm>
      </p:grpSpPr>
      <p:sp>
        <p:nvSpPr>
          <p:cNvPr id="22" name="Google Shape;22;p40"/>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0"/>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24" name="Google Shape;24;p40"/>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0"/>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0"/>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27"/>
        <p:cNvGrpSpPr/>
        <p:nvPr/>
      </p:nvGrpSpPr>
      <p:grpSpPr>
        <a:xfrm>
          <a:off x="0" y="0"/>
          <a:ext cx="0" cy="0"/>
          <a:chOff x="0" y="0"/>
          <a:chExt cx="0" cy="0"/>
        </a:xfrm>
      </p:grpSpPr>
      <p:sp>
        <p:nvSpPr>
          <p:cNvPr id="28" name="Google Shape;28;p41"/>
          <p:cNvSpPr txBox="1">
            <a:spLocks noGrp="1"/>
          </p:cNvSpPr>
          <p:nvPr>
            <p:ph type="title"/>
          </p:nvPr>
        </p:nvSpPr>
        <p:spPr>
          <a:xfrm>
            <a:off x="3867912" y="1298448"/>
            <a:ext cx="7315200" cy="3255264"/>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EFEFE"/>
              </a:buClr>
              <a:buSzPts val="5900"/>
              <a:buFont typeface="Corbel"/>
              <a:buNone/>
              <a:defRPr sz="5900" b="0">
                <a:solidFill>
                  <a:srgbClr val="FEFEF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1"/>
          <p:cNvSpPr txBox="1">
            <a:spLocks noGrp="1"/>
          </p:cNvSpPr>
          <p:nvPr>
            <p:ph type="body" idx="1"/>
          </p:nvPr>
        </p:nvSpPr>
        <p:spPr>
          <a:xfrm>
            <a:off x="3886200" y="4672584"/>
            <a:ext cx="7315200" cy="914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200"/>
              </a:spcBef>
              <a:spcAft>
                <a:spcPts val="0"/>
              </a:spcAft>
              <a:buSzPts val="2200"/>
              <a:buNone/>
              <a:defRPr sz="2200" cap="none">
                <a:solidFill>
                  <a:srgbClr val="B0B0BC"/>
                </a:solidFill>
              </a:defRPr>
            </a:lvl1pPr>
            <a:lvl2pPr marL="914400" lvl="1" indent="-228600" algn="l">
              <a:lnSpc>
                <a:spcPct val="90000"/>
              </a:lnSpc>
              <a:spcBef>
                <a:spcPts val="250"/>
              </a:spcBef>
              <a:spcAft>
                <a:spcPts val="0"/>
              </a:spcAft>
              <a:buSzPts val="1800"/>
              <a:buNone/>
              <a:defRPr sz="1800">
                <a:solidFill>
                  <a:schemeClr val="lt1"/>
                </a:solidFill>
              </a:defRPr>
            </a:lvl2pPr>
            <a:lvl3pPr marL="1371600" lvl="2" indent="-228600" algn="l">
              <a:lnSpc>
                <a:spcPct val="90000"/>
              </a:lnSpc>
              <a:spcBef>
                <a:spcPts val="250"/>
              </a:spcBef>
              <a:spcAft>
                <a:spcPts val="0"/>
              </a:spcAft>
              <a:buSzPts val="1600"/>
              <a:buNone/>
              <a:defRPr sz="1600">
                <a:solidFill>
                  <a:schemeClr val="lt1"/>
                </a:solidFill>
              </a:defRPr>
            </a:lvl3pPr>
            <a:lvl4pPr marL="1828800" lvl="3" indent="-228600" algn="l">
              <a:lnSpc>
                <a:spcPct val="90000"/>
              </a:lnSpc>
              <a:spcBef>
                <a:spcPts val="250"/>
              </a:spcBef>
              <a:spcAft>
                <a:spcPts val="0"/>
              </a:spcAft>
              <a:buSzPts val="1400"/>
              <a:buNone/>
              <a:defRPr sz="1400">
                <a:solidFill>
                  <a:schemeClr val="lt1"/>
                </a:solidFill>
              </a:defRPr>
            </a:lvl4pPr>
            <a:lvl5pPr marL="2286000" lvl="4" indent="-228600" algn="l">
              <a:lnSpc>
                <a:spcPct val="90000"/>
              </a:lnSpc>
              <a:spcBef>
                <a:spcPts val="250"/>
              </a:spcBef>
              <a:spcAft>
                <a:spcPts val="0"/>
              </a:spcAft>
              <a:buSzPts val="1400"/>
              <a:buNone/>
              <a:defRPr sz="1400">
                <a:solidFill>
                  <a:schemeClr val="lt1"/>
                </a:solidFill>
              </a:defRPr>
            </a:lvl5pPr>
            <a:lvl6pPr marL="2743200" lvl="5" indent="-228600" algn="l">
              <a:lnSpc>
                <a:spcPct val="90000"/>
              </a:lnSpc>
              <a:spcBef>
                <a:spcPts val="250"/>
              </a:spcBef>
              <a:spcAft>
                <a:spcPts val="0"/>
              </a:spcAft>
              <a:buSzPts val="1400"/>
              <a:buNone/>
              <a:defRPr sz="1400">
                <a:solidFill>
                  <a:schemeClr val="lt1"/>
                </a:solidFill>
              </a:defRPr>
            </a:lvl6pPr>
            <a:lvl7pPr marL="3200400" lvl="6" indent="-228600" algn="l">
              <a:lnSpc>
                <a:spcPct val="90000"/>
              </a:lnSpc>
              <a:spcBef>
                <a:spcPts val="250"/>
              </a:spcBef>
              <a:spcAft>
                <a:spcPts val="0"/>
              </a:spcAft>
              <a:buSzPts val="1400"/>
              <a:buNone/>
              <a:defRPr sz="1400">
                <a:solidFill>
                  <a:schemeClr val="lt1"/>
                </a:solidFill>
              </a:defRPr>
            </a:lvl7pPr>
            <a:lvl8pPr marL="3657600" lvl="7" indent="-228600" algn="l">
              <a:lnSpc>
                <a:spcPct val="90000"/>
              </a:lnSpc>
              <a:spcBef>
                <a:spcPts val="250"/>
              </a:spcBef>
              <a:spcAft>
                <a:spcPts val="0"/>
              </a:spcAft>
              <a:buSzPts val="1400"/>
              <a:buNone/>
              <a:defRPr sz="1400">
                <a:solidFill>
                  <a:schemeClr val="lt1"/>
                </a:solidFill>
              </a:defRPr>
            </a:lvl8pPr>
            <a:lvl9pPr marL="4114800" lvl="8" indent="-228600" algn="l">
              <a:lnSpc>
                <a:spcPct val="90000"/>
              </a:lnSpc>
              <a:spcBef>
                <a:spcPts val="250"/>
              </a:spcBef>
              <a:spcAft>
                <a:spcPts val="250"/>
              </a:spcAft>
              <a:buSzPts val="1400"/>
              <a:buNone/>
              <a:defRPr sz="1400">
                <a:solidFill>
                  <a:schemeClr val="lt1"/>
                </a:solidFill>
              </a:defRPr>
            </a:lvl9pPr>
          </a:lstStyle>
          <a:p>
            <a:endParaRPr/>
          </a:p>
        </p:txBody>
      </p:sp>
      <p:sp>
        <p:nvSpPr>
          <p:cNvPr id="30" name="Google Shape;30;p41"/>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1"/>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33"/>
        <p:cNvGrpSpPr/>
        <p:nvPr/>
      </p:nvGrpSpPr>
      <p:grpSpPr>
        <a:xfrm>
          <a:off x="0" y="0"/>
          <a:ext cx="0" cy="0"/>
          <a:chOff x="0" y="0"/>
          <a:chExt cx="0" cy="0"/>
        </a:xfrm>
      </p:grpSpPr>
      <p:sp>
        <p:nvSpPr>
          <p:cNvPr id="34" name="Google Shape;34;p4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2"/>
          <p:cNvSpPr txBox="1">
            <a:spLocks noGrp="1"/>
          </p:cNvSpPr>
          <p:nvPr>
            <p:ph type="body" idx="1"/>
          </p:nvPr>
        </p:nvSpPr>
        <p:spPr>
          <a:xfrm>
            <a:off x="3867912" y="868680"/>
            <a:ext cx="3474720" cy="5120640"/>
          </a:xfrm>
          <a:prstGeom prst="rect">
            <a:avLst/>
          </a:prstGeom>
          <a:noFill/>
          <a:ln>
            <a:noFill/>
          </a:ln>
        </p:spPr>
        <p:txBody>
          <a:bodyPr spcFirstLastPara="1" wrap="square" lIns="91425" tIns="45700" rIns="91425" bIns="45700" anchor="ctr" anchorCtr="0">
            <a:no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36" name="Google Shape;36;p42"/>
          <p:cNvSpPr txBox="1">
            <a:spLocks noGrp="1"/>
          </p:cNvSpPr>
          <p:nvPr>
            <p:ph type="body" idx="2"/>
          </p:nvPr>
        </p:nvSpPr>
        <p:spPr>
          <a:xfrm>
            <a:off x="7818120" y="868680"/>
            <a:ext cx="3474720" cy="5120640"/>
          </a:xfrm>
          <a:prstGeom prst="rect">
            <a:avLst/>
          </a:prstGeom>
          <a:noFill/>
          <a:ln>
            <a:noFill/>
          </a:ln>
        </p:spPr>
        <p:txBody>
          <a:bodyPr spcFirstLastPara="1" wrap="square" lIns="91425" tIns="45700" rIns="91425" bIns="45700" anchor="ctr" anchorCtr="0">
            <a:no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37" name="Google Shape;37;p42"/>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2"/>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40"/>
        <p:cNvGrpSpPr/>
        <p:nvPr/>
      </p:nvGrpSpPr>
      <p:grpSpPr>
        <a:xfrm>
          <a:off x="0" y="0"/>
          <a:ext cx="0" cy="0"/>
          <a:chOff x="0" y="0"/>
          <a:chExt cx="0" cy="0"/>
        </a:xfrm>
      </p:grpSpPr>
      <p:sp>
        <p:nvSpPr>
          <p:cNvPr id="41" name="Google Shape;41;p43"/>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3"/>
          <p:cNvSpPr txBox="1">
            <a:spLocks noGrp="1"/>
          </p:cNvSpPr>
          <p:nvPr>
            <p:ph type="body" idx="1"/>
          </p:nvPr>
        </p:nvSpPr>
        <p:spPr>
          <a:xfrm>
            <a:off x="3867912" y="1023586"/>
            <a:ext cx="3474720" cy="80772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0"/>
              </a:spcBef>
              <a:spcAft>
                <a:spcPts val="0"/>
              </a:spcAft>
              <a:buSzPts val="2000"/>
              <a:buNone/>
              <a:defRPr sz="2000" b="1">
                <a:solidFill>
                  <a:srgbClr val="B0B0BC"/>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43" name="Google Shape;43;p43"/>
          <p:cNvSpPr txBox="1">
            <a:spLocks noGrp="1"/>
          </p:cNvSpPr>
          <p:nvPr>
            <p:ph type="body" idx="2"/>
          </p:nvPr>
        </p:nvSpPr>
        <p:spPr>
          <a:xfrm>
            <a:off x="3867912" y="1930936"/>
            <a:ext cx="3474720" cy="4023360"/>
          </a:xfrm>
          <a:prstGeom prst="rect">
            <a:avLst/>
          </a:prstGeom>
          <a:noFill/>
          <a:ln>
            <a:noFill/>
          </a:ln>
        </p:spPr>
        <p:txBody>
          <a:bodyPr spcFirstLastPara="1" wrap="square" lIns="91425" tIns="45700" rIns="91425" bIns="45700" anchor="ctr" anchorCtr="0">
            <a:no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4" name="Google Shape;44;p43"/>
          <p:cNvSpPr txBox="1">
            <a:spLocks noGrp="1"/>
          </p:cNvSpPr>
          <p:nvPr>
            <p:ph type="body" idx="3"/>
          </p:nvPr>
        </p:nvSpPr>
        <p:spPr>
          <a:xfrm>
            <a:off x="7818463" y="1023586"/>
            <a:ext cx="3474720" cy="813171"/>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0"/>
              </a:spcBef>
              <a:spcAft>
                <a:spcPts val="0"/>
              </a:spcAft>
              <a:buSzPts val="2000"/>
              <a:buNone/>
              <a:defRPr sz="2000" b="1">
                <a:solidFill>
                  <a:srgbClr val="B0B0BC"/>
                </a:solidFill>
              </a:defRPr>
            </a:lvl1pPr>
            <a:lvl2pPr marL="914400" lvl="1" indent="-228600" algn="l">
              <a:lnSpc>
                <a:spcPct val="90000"/>
              </a:lnSpc>
              <a:spcBef>
                <a:spcPts val="250"/>
              </a:spcBef>
              <a:spcAft>
                <a:spcPts val="0"/>
              </a:spcAft>
              <a:buSzPts val="2000"/>
              <a:buNone/>
              <a:defRPr sz="2000" b="1"/>
            </a:lvl2pPr>
            <a:lvl3pPr marL="1371600" lvl="2" indent="-228600" algn="l">
              <a:lnSpc>
                <a:spcPct val="90000"/>
              </a:lnSpc>
              <a:spcBef>
                <a:spcPts val="250"/>
              </a:spcBef>
              <a:spcAft>
                <a:spcPts val="0"/>
              </a:spcAft>
              <a:buSzPts val="1800"/>
              <a:buNone/>
              <a:defRPr sz="1800" b="1"/>
            </a:lvl3pPr>
            <a:lvl4pPr marL="1828800" lvl="3" indent="-228600" algn="l">
              <a:lnSpc>
                <a:spcPct val="90000"/>
              </a:lnSpc>
              <a:spcBef>
                <a:spcPts val="250"/>
              </a:spcBef>
              <a:spcAft>
                <a:spcPts val="0"/>
              </a:spcAft>
              <a:buSzPts val="1600"/>
              <a:buNone/>
              <a:defRPr sz="1600" b="1"/>
            </a:lvl4pPr>
            <a:lvl5pPr marL="2286000" lvl="4" indent="-228600" algn="l">
              <a:lnSpc>
                <a:spcPct val="90000"/>
              </a:lnSpc>
              <a:spcBef>
                <a:spcPts val="250"/>
              </a:spcBef>
              <a:spcAft>
                <a:spcPts val="0"/>
              </a:spcAft>
              <a:buSzPts val="1600"/>
              <a:buNone/>
              <a:defRPr sz="1600" b="1"/>
            </a:lvl5pPr>
            <a:lvl6pPr marL="2743200" lvl="5" indent="-228600" algn="l">
              <a:lnSpc>
                <a:spcPct val="90000"/>
              </a:lnSpc>
              <a:spcBef>
                <a:spcPts val="250"/>
              </a:spcBef>
              <a:spcAft>
                <a:spcPts val="0"/>
              </a:spcAft>
              <a:buSzPts val="1600"/>
              <a:buNone/>
              <a:defRPr sz="1600" b="1"/>
            </a:lvl6pPr>
            <a:lvl7pPr marL="3200400" lvl="6" indent="-228600" algn="l">
              <a:lnSpc>
                <a:spcPct val="90000"/>
              </a:lnSpc>
              <a:spcBef>
                <a:spcPts val="250"/>
              </a:spcBef>
              <a:spcAft>
                <a:spcPts val="0"/>
              </a:spcAft>
              <a:buSzPts val="1600"/>
              <a:buNone/>
              <a:defRPr sz="1600" b="1"/>
            </a:lvl7pPr>
            <a:lvl8pPr marL="3657600" lvl="7" indent="-228600" algn="l">
              <a:lnSpc>
                <a:spcPct val="90000"/>
              </a:lnSpc>
              <a:spcBef>
                <a:spcPts val="250"/>
              </a:spcBef>
              <a:spcAft>
                <a:spcPts val="0"/>
              </a:spcAft>
              <a:buSzPts val="1600"/>
              <a:buNone/>
              <a:defRPr sz="1600" b="1"/>
            </a:lvl8pPr>
            <a:lvl9pPr marL="4114800" lvl="8" indent="-228600" algn="l">
              <a:lnSpc>
                <a:spcPct val="90000"/>
              </a:lnSpc>
              <a:spcBef>
                <a:spcPts val="250"/>
              </a:spcBef>
              <a:spcAft>
                <a:spcPts val="250"/>
              </a:spcAft>
              <a:buSzPts val="1600"/>
              <a:buNone/>
              <a:defRPr sz="1600" b="1"/>
            </a:lvl9pPr>
          </a:lstStyle>
          <a:p>
            <a:endParaRPr/>
          </a:p>
        </p:txBody>
      </p:sp>
      <p:sp>
        <p:nvSpPr>
          <p:cNvPr id="45" name="Google Shape;45;p43"/>
          <p:cNvSpPr txBox="1">
            <a:spLocks noGrp="1"/>
          </p:cNvSpPr>
          <p:nvPr>
            <p:ph type="body" idx="4"/>
          </p:nvPr>
        </p:nvSpPr>
        <p:spPr>
          <a:xfrm>
            <a:off x="7818463" y="1930936"/>
            <a:ext cx="3474720" cy="4023360"/>
          </a:xfrm>
          <a:prstGeom prst="rect">
            <a:avLst/>
          </a:prstGeom>
          <a:noFill/>
          <a:ln>
            <a:noFill/>
          </a:ln>
        </p:spPr>
        <p:txBody>
          <a:bodyPr spcFirstLastPara="1" wrap="square" lIns="91425" tIns="45700" rIns="91425" bIns="45700" anchor="ctr" anchorCtr="0">
            <a:no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46" name="Google Shape;46;p43"/>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3"/>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49"/>
        <p:cNvGrpSpPr/>
        <p:nvPr/>
      </p:nvGrpSpPr>
      <p:grpSpPr>
        <a:xfrm>
          <a:off x="0" y="0"/>
          <a:ext cx="0" cy="0"/>
          <a:chOff x="0" y="0"/>
          <a:chExt cx="0" cy="0"/>
        </a:xfrm>
      </p:grpSpPr>
      <p:sp>
        <p:nvSpPr>
          <p:cNvPr id="50" name="Google Shape;50;p4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4"/>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4"/>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58"/>
        <p:cNvGrpSpPr/>
        <p:nvPr/>
      </p:nvGrpSpPr>
      <p:grpSpPr>
        <a:xfrm>
          <a:off x="0" y="0"/>
          <a:ext cx="0" cy="0"/>
          <a:chOff x="0" y="0"/>
          <a:chExt cx="0" cy="0"/>
        </a:xfrm>
      </p:grpSpPr>
      <p:sp>
        <p:nvSpPr>
          <p:cNvPr id="59" name="Google Shape;59;p46"/>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6"/>
          <p:cNvSpPr txBox="1">
            <a:spLocks noGrp="1"/>
          </p:cNvSpPr>
          <p:nvPr>
            <p:ph type="body" idx="1"/>
          </p:nvPr>
        </p:nvSpPr>
        <p:spPr>
          <a:xfrm>
            <a:off x="3867912" y="868680"/>
            <a:ext cx="7315200" cy="5120640"/>
          </a:xfrm>
          <a:prstGeom prst="rect">
            <a:avLst/>
          </a:prstGeom>
          <a:noFill/>
          <a:ln>
            <a:noFill/>
          </a:ln>
        </p:spPr>
        <p:txBody>
          <a:bodyPr spcFirstLastPara="1" wrap="square" lIns="91425" tIns="45700" rIns="91425" bIns="45700" anchor="ctr" anchorCtr="0">
            <a:noAutofit/>
          </a:bodyPr>
          <a:lstStyle>
            <a:lvl1pPr marL="457200" lvl="0" indent="-355600" algn="l">
              <a:lnSpc>
                <a:spcPct val="90000"/>
              </a:lnSpc>
              <a:spcBef>
                <a:spcPts val="1200"/>
              </a:spcBef>
              <a:spcAft>
                <a:spcPts val="0"/>
              </a:spcAft>
              <a:buSzPts val="2000"/>
              <a:buChar char="●"/>
              <a:defRPr sz="2000"/>
            </a:lvl1pPr>
            <a:lvl2pPr marL="914400" lvl="1" indent="-342900" algn="l">
              <a:lnSpc>
                <a:spcPct val="90000"/>
              </a:lnSpc>
              <a:spcBef>
                <a:spcPts val="250"/>
              </a:spcBef>
              <a:spcAft>
                <a:spcPts val="0"/>
              </a:spcAft>
              <a:buSzPts val="1800"/>
              <a:buChar char="●"/>
              <a:defRPr sz="1800"/>
            </a:lvl2pPr>
            <a:lvl3pPr marL="1371600" lvl="2" indent="-330200" algn="l">
              <a:lnSpc>
                <a:spcPct val="90000"/>
              </a:lnSpc>
              <a:spcBef>
                <a:spcPts val="250"/>
              </a:spcBef>
              <a:spcAft>
                <a:spcPts val="0"/>
              </a:spcAft>
              <a:buSzPts val="1600"/>
              <a:buChar char="●"/>
              <a:defRPr sz="1600"/>
            </a:lvl3pPr>
            <a:lvl4pPr marL="1828800" lvl="3" indent="-317500" algn="l">
              <a:lnSpc>
                <a:spcPct val="90000"/>
              </a:lnSpc>
              <a:spcBef>
                <a:spcPts val="250"/>
              </a:spcBef>
              <a:spcAft>
                <a:spcPts val="0"/>
              </a:spcAft>
              <a:buSzPts val="1400"/>
              <a:buChar char="●"/>
              <a:defRPr sz="1400"/>
            </a:lvl4pPr>
            <a:lvl5pPr marL="2286000" lvl="4" indent="-317500" algn="l">
              <a:lnSpc>
                <a:spcPct val="90000"/>
              </a:lnSpc>
              <a:spcBef>
                <a:spcPts val="250"/>
              </a:spcBef>
              <a:spcAft>
                <a:spcPts val="0"/>
              </a:spcAft>
              <a:buSzPts val="1400"/>
              <a:buChar char="●"/>
              <a:defRPr sz="1400"/>
            </a:lvl5pPr>
            <a:lvl6pPr marL="2743200" lvl="5" indent="-317500" algn="l">
              <a:lnSpc>
                <a:spcPct val="90000"/>
              </a:lnSpc>
              <a:spcBef>
                <a:spcPts val="250"/>
              </a:spcBef>
              <a:spcAft>
                <a:spcPts val="0"/>
              </a:spcAft>
              <a:buSzPts val="1400"/>
              <a:buChar char="●"/>
              <a:defRPr sz="1400"/>
            </a:lvl6pPr>
            <a:lvl7pPr marL="3200400" lvl="6" indent="-317500" algn="l">
              <a:lnSpc>
                <a:spcPct val="90000"/>
              </a:lnSpc>
              <a:spcBef>
                <a:spcPts val="250"/>
              </a:spcBef>
              <a:spcAft>
                <a:spcPts val="0"/>
              </a:spcAft>
              <a:buSzPts val="1400"/>
              <a:buChar char="●"/>
              <a:defRPr sz="1400"/>
            </a:lvl7pPr>
            <a:lvl8pPr marL="3657600" lvl="7" indent="-317500" algn="l">
              <a:lnSpc>
                <a:spcPct val="90000"/>
              </a:lnSpc>
              <a:spcBef>
                <a:spcPts val="250"/>
              </a:spcBef>
              <a:spcAft>
                <a:spcPts val="0"/>
              </a:spcAft>
              <a:buSzPts val="1400"/>
              <a:buChar char="●"/>
              <a:defRPr sz="1400"/>
            </a:lvl8pPr>
            <a:lvl9pPr marL="4114800" lvl="8" indent="-317500" algn="l">
              <a:lnSpc>
                <a:spcPct val="90000"/>
              </a:lnSpc>
              <a:spcBef>
                <a:spcPts val="250"/>
              </a:spcBef>
              <a:spcAft>
                <a:spcPts val="250"/>
              </a:spcAft>
              <a:buSzPts val="1400"/>
              <a:buChar char="●"/>
              <a:defRPr sz="1400"/>
            </a:lvl9pPr>
          </a:lstStyle>
          <a:p>
            <a:endParaRPr/>
          </a:p>
        </p:txBody>
      </p:sp>
      <p:sp>
        <p:nvSpPr>
          <p:cNvPr id="61" name="Google Shape;61;p46"/>
          <p:cNvSpPr txBox="1">
            <a:spLocks noGrp="1"/>
          </p:cNvSpPr>
          <p:nvPr>
            <p:ph type="body" idx="2"/>
          </p:nvPr>
        </p:nvSpPr>
        <p:spPr>
          <a:xfrm>
            <a:off x="256032" y="3494176"/>
            <a:ext cx="2834640" cy="232199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62" name="Google Shape;62;p46"/>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6"/>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65"/>
        <p:cNvGrpSpPr/>
        <p:nvPr/>
      </p:nvGrpSpPr>
      <p:grpSpPr>
        <a:xfrm>
          <a:off x="0" y="0"/>
          <a:ext cx="0" cy="0"/>
          <a:chOff x="0" y="0"/>
          <a:chExt cx="0" cy="0"/>
        </a:xfrm>
      </p:grpSpPr>
      <p:sp>
        <p:nvSpPr>
          <p:cNvPr id="66" name="Google Shape;66;p47"/>
          <p:cNvSpPr txBox="1">
            <a:spLocks noGrp="1"/>
          </p:cNvSpPr>
          <p:nvPr>
            <p:ph type="title"/>
          </p:nvPr>
        </p:nvSpPr>
        <p:spPr>
          <a:xfrm>
            <a:off x="256032" y="1143000"/>
            <a:ext cx="2834640" cy="237744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FFFFF"/>
              </a:buClr>
              <a:buSzPts val="3200"/>
              <a:buFont typeface="Corbel"/>
              <a:buNone/>
              <a:defRPr sz="32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7"/>
          <p:cNvSpPr>
            <a:spLocks noGrp="1"/>
          </p:cNvSpPr>
          <p:nvPr>
            <p:ph type="pic" idx="2"/>
          </p:nvPr>
        </p:nvSpPr>
        <p:spPr>
          <a:xfrm>
            <a:off x="3570644" y="767419"/>
            <a:ext cx="8115230" cy="5330952"/>
          </a:xfrm>
          <a:prstGeom prst="rect">
            <a:avLst/>
          </a:prstGeom>
          <a:solidFill>
            <a:srgbClr val="7F7F7F"/>
          </a:solidFill>
          <a:ln>
            <a:noFill/>
          </a:ln>
        </p:spPr>
        <p:txBody>
          <a:bodyPr spcFirstLastPara="1" wrap="square" lIns="91425" tIns="45700" rIns="91425" bIns="45700" anchor="t" anchorCtr="0">
            <a:noAutofit/>
          </a:bodyPr>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D6D6DE"/>
                </a:solidFill>
                <a:latin typeface="Corbel"/>
                <a:ea typeface="Corbel"/>
                <a:cs typeface="Corbel"/>
                <a:sym typeface="Corbel"/>
              </a:defRPr>
            </a:lvl1pPr>
            <a:lvl2pPr marR="0" lvl="1" algn="l" rtl="0">
              <a:lnSpc>
                <a:spcPct val="90000"/>
              </a:lnSpc>
              <a:spcBef>
                <a:spcPts val="250"/>
              </a:spcBef>
              <a:spcAft>
                <a:spcPts val="0"/>
              </a:spcAft>
              <a:buClr>
                <a:schemeClr val="accent1"/>
              </a:buClr>
              <a:buSzPts val="2800"/>
              <a:buFont typeface="Noto Sans Symbols"/>
              <a:buNone/>
              <a:defRPr sz="2800" b="0" i="0" u="none" strike="noStrike" cap="none">
                <a:solidFill>
                  <a:srgbClr val="D6D6DE"/>
                </a:solidFill>
                <a:latin typeface="Corbel"/>
                <a:ea typeface="Corbel"/>
                <a:cs typeface="Corbel"/>
                <a:sym typeface="Corbel"/>
              </a:defRPr>
            </a:lvl2pPr>
            <a:lvl3pPr marR="0" lvl="2" algn="l" rtl="0">
              <a:lnSpc>
                <a:spcPct val="90000"/>
              </a:lnSpc>
              <a:spcBef>
                <a:spcPts val="250"/>
              </a:spcBef>
              <a:spcAft>
                <a:spcPts val="0"/>
              </a:spcAft>
              <a:buClr>
                <a:schemeClr val="accent1"/>
              </a:buClr>
              <a:buSzPts val="2400"/>
              <a:buFont typeface="Noto Sans Symbols"/>
              <a:buNone/>
              <a:defRPr sz="2400" b="0" i="0" u="none" strike="noStrike" cap="none">
                <a:solidFill>
                  <a:srgbClr val="D6D6DE"/>
                </a:solidFill>
                <a:latin typeface="Corbel"/>
                <a:ea typeface="Corbel"/>
                <a:cs typeface="Corbel"/>
                <a:sym typeface="Corbel"/>
              </a:defRPr>
            </a:lvl3pPr>
            <a:lvl4pPr marR="0" lvl="3" algn="l" rtl="0">
              <a:lnSpc>
                <a:spcPct val="90000"/>
              </a:lnSpc>
              <a:spcBef>
                <a:spcPts val="250"/>
              </a:spcBef>
              <a:spcAft>
                <a:spcPts val="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4pPr>
            <a:lvl5pPr marR="0" lvl="4" algn="l" rtl="0">
              <a:lnSpc>
                <a:spcPct val="90000"/>
              </a:lnSpc>
              <a:spcBef>
                <a:spcPts val="250"/>
              </a:spcBef>
              <a:spcAft>
                <a:spcPts val="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D6D6DE"/>
                </a:solidFill>
                <a:latin typeface="Corbel"/>
                <a:ea typeface="Corbel"/>
                <a:cs typeface="Corbel"/>
                <a:sym typeface="Corbel"/>
              </a:defRPr>
            </a:lvl9pPr>
          </a:lstStyle>
          <a:p>
            <a:endParaRPr/>
          </a:p>
        </p:txBody>
      </p:sp>
      <p:sp>
        <p:nvSpPr>
          <p:cNvPr id="68" name="Google Shape;68;p47"/>
          <p:cNvSpPr txBox="1">
            <a:spLocks noGrp="1"/>
          </p:cNvSpPr>
          <p:nvPr>
            <p:ph type="body" idx="1"/>
          </p:nvPr>
        </p:nvSpPr>
        <p:spPr>
          <a:xfrm>
            <a:off x="256032" y="3493008"/>
            <a:ext cx="2834640" cy="2322576"/>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200"/>
              </a:spcBef>
              <a:spcAft>
                <a:spcPts val="0"/>
              </a:spcAft>
              <a:buSzPts val="1400"/>
              <a:buNone/>
              <a:defRPr sz="1400">
                <a:solidFill>
                  <a:srgbClr val="FFFFFF"/>
                </a:solidFill>
              </a:defRPr>
            </a:lvl1pPr>
            <a:lvl2pPr marL="914400" lvl="1" indent="-228600" algn="l">
              <a:lnSpc>
                <a:spcPct val="90000"/>
              </a:lnSpc>
              <a:spcBef>
                <a:spcPts val="250"/>
              </a:spcBef>
              <a:spcAft>
                <a:spcPts val="0"/>
              </a:spcAft>
              <a:buSzPts val="1200"/>
              <a:buNone/>
              <a:defRPr sz="1200"/>
            </a:lvl2pPr>
            <a:lvl3pPr marL="1371600" lvl="2" indent="-228600" algn="l">
              <a:lnSpc>
                <a:spcPct val="90000"/>
              </a:lnSpc>
              <a:spcBef>
                <a:spcPts val="250"/>
              </a:spcBef>
              <a:spcAft>
                <a:spcPts val="0"/>
              </a:spcAft>
              <a:buSzPts val="1000"/>
              <a:buNone/>
              <a:defRPr sz="1000"/>
            </a:lvl3pPr>
            <a:lvl4pPr marL="1828800" lvl="3" indent="-228600" algn="l">
              <a:lnSpc>
                <a:spcPct val="90000"/>
              </a:lnSpc>
              <a:spcBef>
                <a:spcPts val="250"/>
              </a:spcBef>
              <a:spcAft>
                <a:spcPts val="0"/>
              </a:spcAft>
              <a:buSzPts val="900"/>
              <a:buNone/>
              <a:defRPr sz="900"/>
            </a:lvl4pPr>
            <a:lvl5pPr marL="2286000" lvl="4" indent="-228600" algn="l">
              <a:lnSpc>
                <a:spcPct val="90000"/>
              </a:lnSpc>
              <a:spcBef>
                <a:spcPts val="250"/>
              </a:spcBef>
              <a:spcAft>
                <a:spcPts val="0"/>
              </a:spcAft>
              <a:buSzPts val="900"/>
              <a:buNone/>
              <a:defRPr sz="900"/>
            </a:lvl5pPr>
            <a:lvl6pPr marL="2743200" lvl="5" indent="-228600" algn="l">
              <a:lnSpc>
                <a:spcPct val="90000"/>
              </a:lnSpc>
              <a:spcBef>
                <a:spcPts val="250"/>
              </a:spcBef>
              <a:spcAft>
                <a:spcPts val="0"/>
              </a:spcAft>
              <a:buSzPts val="900"/>
              <a:buNone/>
              <a:defRPr sz="900"/>
            </a:lvl6pPr>
            <a:lvl7pPr marL="3200400" lvl="6" indent="-228600" algn="l">
              <a:lnSpc>
                <a:spcPct val="90000"/>
              </a:lnSpc>
              <a:spcBef>
                <a:spcPts val="250"/>
              </a:spcBef>
              <a:spcAft>
                <a:spcPts val="0"/>
              </a:spcAft>
              <a:buSzPts val="900"/>
              <a:buNone/>
              <a:defRPr sz="900"/>
            </a:lvl7pPr>
            <a:lvl8pPr marL="3657600" lvl="7" indent="-228600" algn="l">
              <a:lnSpc>
                <a:spcPct val="90000"/>
              </a:lnSpc>
              <a:spcBef>
                <a:spcPts val="250"/>
              </a:spcBef>
              <a:spcAft>
                <a:spcPts val="0"/>
              </a:spcAft>
              <a:buSzPts val="900"/>
              <a:buNone/>
              <a:defRPr sz="900"/>
            </a:lvl8pPr>
            <a:lvl9pPr marL="4114800" lvl="8" indent="-228600" algn="l">
              <a:lnSpc>
                <a:spcPct val="90000"/>
              </a:lnSpc>
              <a:spcBef>
                <a:spcPts val="250"/>
              </a:spcBef>
              <a:spcAft>
                <a:spcPts val="250"/>
              </a:spcAft>
              <a:buSzPts val="900"/>
              <a:buNone/>
              <a:defRPr sz="900"/>
            </a:lvl9pPr>
          </a:lstStyle>
          <a:p>
            <a:endParaRPr/>
          </a:p>
        </p:txBody>
      </p:sp>
      <p:sp>
        <p:nvSpPr>
          <p:cNvPr id="69" name="Google Shape;69;p47"/>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7"/>
          <p:cNvSpPr txBox="1">
            <a:spLocks noGrp="1"/>
          </p:cNvSpPr>
          <p:nvPr>
            <p:ph type="ftr" idx="11"/>
          </p:nvPr>
        </p:nvSpPr>
        <p:spPr>
          <a:xfrm>
            <a:off x="3499101"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47"/>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72"/>
        <p:cNvGrpSpPr/>
        <p:nvPr/>
      </p:nvGrpSpPr>
      <p:grpSpPr>
        <a:xfrm>
          <a:off x="0" y="0"/>
          <a:ext cx="0" cy="0"/>
          <a:chOff x="0" y="0"/>
          <a:chExt cx="0" cy="0"/>
        </a:xfrm>
      </p:grpSpPr>
      <p:sp>
        <p:nvSpPr>
          <p:cNvPr id="73" name="Google Shape;73;p4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8"/>
          <p:cNvSpPr txBox="1">
            <a:spLocks noGrp="1"/>
          </p:cNvSpPr>
          <p:nvPr>
            <p:ph type="body" idx="1"/>
          </p:nvPr>
        </p:nvSpPr>
        <p:spPr>
          <a:xfrm rot="5400000">
            <a:off x="4966548" y="-233172"/>
            <a:ext cx="5120640" cy="7315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50"/>
              </a:spcBef>
              <a:spcAft>
                <a:spcPts val="0"/>
              </a:spcAft>
              <a:buSzPts val="1800"/>
              <a:buChar char="●"/>
              <a:defRPr/>
            </a:lvl2pPr>
            <a:lvl3pPr marL="1371600" lvl="2" indent="-342900" algn="l">
              <a:lnSpc>
                <a:spcPct val="90000"/>
              </a:lnSpc>
              <a:spcBef>
                <a:spcPts val="250"/>
              </a:spcBef>
              <a:spcAft>
                <a:spcPts val="0"/>
              </a:spcAft>
              <a:buSzPts val="1800"/>
              <a:buChar char="●"/>
              <a:defRPr/>
            </a:lvl3pPr>
            <a:lvl4pPr marL="1828800" lvl="3" indent="-342900" algn="l">
              <a:lnSpc>
                <a:spcPct val="90000"/>
              </a:lnSpc>
              <a:spcBef>
                <a:spcPts val="250"/>
              </a:spcBef>
              <a:spcAft>
                <a:spcPts val="0"/>
              </a:spcAft>
              <a:buSzPts val="1800"/>
              <a:buChar char="●"/>
              <a:defRPr/>
            </a:lvl4pPr>
            <a:lvl5pPr marL="2286000" lvl="4" indent="-342900" algn="l">
              <a:lnSpc>
                <a:spcPct val="90000"/>
              </a:lnSpc>
              <a:spcBef>
                <a:spcPts val="250"/>
              </a:spcBef>
              <a:spcAft>
                <a:spcPts val="0"/>
              </a:spcAft>
              <a:buSzPts val="18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a:p>
        </p:txBody>
      </p:sp>
      <p:sp>
        <p:nvSpPr>
          <p:cNvPr id="75" name="Google Shape;75;p4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38"/>
          <p:cNvSpPr/>
          <p:nvPr/>
        </p:nvSpPr>
        <p:spPr>
          <a:xfrm>
            <a:off x="1" y="758952"/>
            <a:ext cx="3443590" cy="5330952"/>
          </a:xfrm>
          <a:prstGeom prst="rect">
            <a:avLst/>
          </a:prstGeom>
          <a:solidFill>
            <a:schemeClr val="accent1">
              <a:alpha val="9411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38"/>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orbel"/>
              <a:buNone/>
              <a:defRPr sz="3600" b="0" i="0" u="none" strike="noStrike" cap="none">
                <a:solidFill>
                  <a:srgbClr val="FFFFFF"/>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38"/>
          <p:cNvSpPr/>
          <p:nvPr/>
        </p:nvSpPr>
        <p:spPr>
          <a:xfrm>
            <a:off x="11815864" y="758952"/>
            <a:ext cx="384048" cy="5330952"/>
          </a:xfrm>
          <a:prstGeom prst="rect">
            <a:avLst/>
          </a:prstGeom>
          <a:solidFill>
            <a:schemeClr val="accent1">
              <a:alpha val="4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 name="Google Shape;9;p38"/>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Autofit/>
          </a:bodyPr>
          <a:lstStyle>
            <a:lvl1pPr marL="457200" marR="0" lvl="0" indent="-355600" algn="l" rtl="0">
              <a:lnSpc>
                <a:spcPct val="90000"/>
              </a:lnSpc>
              <a:spcBef>
                <a:spcPts val="1200"/>
              </a:spcBef>
              <a:spcAft>
                <a:spcPts val="0"/>
              </a:spcAft>
              <a:buClr>
                <a:schemeClr val="accent1"/>
              </a:buClr>
              <a:buSzPts val="2000"/>
              <a:buFont typeface="Noto Sans Symbols"/>
              <a:buChar char="●"/>
              <a:defRPr sz="2000" b="0" i="0" u="none" strike="noStrike" cap="none">
                <a:solidFill>
                  <a:srgbClr val="D6D6DE"/>
                </a:solidFill>
                <a:latin typeface="Corbel"/>
                <a:ea typeface="Corbel"/>
                <a:cs typeface="Corbel"/>
                <a:sym typeface="Corbel"/>
              </a:defRPr>
            </a:lvl1pPr>
            <a:lvl2pPr marL="914400" marR="0" lvl="1" indent="-342900" algn="l" rtl="0">
              <a:lnSpc>
                <a:spcPct val="90000"/>
              </a:lnSpc>
              <a:spcBef>
                <a:spcPts val="250"/>
              </a:spcBef>
              <a:spcAft>
                <a:spcPts val="0"/>
              </a:spcAft>
              <a:buClr>
                <a:schemeClr val="accent1"/>
              </a:buClr>
              <a:buSzPts val="1800"/>
              <a:buFont typeface="Noto Sans Symbols"/>
              <a:buChar char="●"/>
              <a:defRPr sz="1800" b="0" i="0" u="none" strike="noStrike" cap="none">
                <a:solidFill>
                  <a:srgbClr val="D6D6DE"/>
                </a:solidFill>
                <a:latin typeface="Corbel"/>
                <a:ea typeface="Corbel"/>
                <a:cs typeface="Corbel"/>
                <a:sym typeface="Corbel"/>
              </a:defRPr>
            </a:lvl2pPr>
            <a:lvl3pPr marL="1371600" marR="0" lvl="2" indent="-330200" algn="l" rtl="0">
              <a:lnSpc>
                <a:spcPct val="90000"/>
              </a:lnSpc>
              <a:spcBef>
                <a:spcPts val="250"/>
              </a:spcBef>
              <a:spcAft>
                <a:spcPts val="0"/>
              </a:spcAft>
              <a:buClr>
                <a:schemeClr val="accent1"/>
              </a:buClr>
              <a:buSzPts val="1600"/>
              <a:buFont typeface="Noto Sans Symbols"/>
              <a:buChar char="●"/>
              <a:defRPr sz="1600" b="0" i="0" u="none" strike="noStrike" cap="none">
                <a:solidFill>
                  <a:srgbClr val="D6D6DE"/>
                </a:solidFill>
                <a:latin typeface="Corbel"/>
                <a:ea typeface="Corbel"/>
                <a:cs typeface="Corbel"/>
                <a:sym typeface="Corbel"/>
              </a:defRPr>
            </a:lvl3pPr>
            <a:lvl4pPr marL="1828800" marR="0" lvl="3"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4pPr>
            <a:lvl5pPr marL="2286000" marR="0" lvl="4"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D6D6DE"/>
                </a:solidFill>
                <a:latin typeface="Corbel"/>
                <a:ea typeface="Corbel"/>
                <a:cs typeface="Corbel"/>
                <a:sym typeface="Corbel"/>
              </a:defRPr>
            </a:lvl9pPr>
          </a:lstStyle>
          <a:p>
            <a:endParaRPr/>
          </a:p>
        </p:txBody>
      </p:sp>
      <p:sp>
        <p:nvSpPr>
          <p:cNvPr id="10" name="Google Shape;10;p38"/>
          <p:cNvSpPr txBox="1">
            <a:spLocks noGrp="1"/>
          </p:cNvSpPr>
          <p:nvPr>
            <p:ph type="dt" idx="10"/>
          </p:nvPr>
        </p:nvSpPr>
        <p:spPr>
          <a:xfrm>
            <a:off x="262465"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rgbClr val="B0B0BC"/>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9pPr>
          </a:lstStyle>
          <a:p>
            <a:endParaRPr/>
          </a:p>
        </p:txBody>
      </p:sp>
      <p:sp>
        <p:nvSpPr>
          <p:cNvPr id="11" name="Google Shape;11;p38"/>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rgbClr val="B0B0BC"/>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rbel"/>
                <a:ea typeface="Corbel"/>
                <a:cs typeface="Corbel"/>
                <a:sym typeface="Corbel"/>
              </a:defRPr>
            </a:lvl9pPr>
          </a:lstStyle>
          <a:p>
            <a:endParaRPr/>
          </a:p>
        </p:txBody>
      </p:sp>
      <p:sp>
        <p:nvSpPr>
          <p:cNvPr id="12" name="Google Shape;12;p3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1pPr>
            <a:lvl2pPr marL="0" marR="0" lvl="1"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2pPr>
            <a:lvl3pPr marL="0" marR="0" lvl="2"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3pPr>
            <a:lvl4pPr marL="0" marR="0" lvl="3"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4pPr>
            <a:lvl5pPr marL="0" marR="0" lvl="4"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5pPr>
            <a:lvl6pPr marL="0" marR="0" lvl="5"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6pPr>
            <a:lvl7pPr marL="0" marR="0" lvl="6"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7pPr>
            <a:lvl8pPr marL="0" marR="0" lvl="7"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8pPr>
            <a:lvl9pPr marL="0" marR="0" lvl="8" indent="0" algn="r" rtl="0">
              <a:lnSpc>
                <a:spcPct val="100000"/>
              </a:lnSpc>
              <a:spcBef>
                <a:spcPts val="0"/>
              </a:spcBef>
              <a:spcAft>
                <a:spcPts val="0"/>
              </a:spcAft>
              <a:buClr>
                <a:srgbClr val="000000"/>
              </a:buClr>
              <a:buSzPts val="1200"/>
              <a:buFont typeface="Arial"/>
              <a:buNone/>
              <a:defRPr sz="1200" b="1"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de-A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eaf-communities-wales.bangor.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deaf-communities-wales.bangor.ac.u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shank@bangor.ac.uk" TargetMode="External"/><Relationship Id="rId2" Type="http://schemas.openxmlformats.org/officeDocument/2006/relationships/hyperlink" Target="http://deaf-communities-wales.bangor.ac.u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954438" y="1309472"/>
            <a:ext cx="7315200" cy="2190477"/>
          </a:xfrm>
          <a:prstGeom prst="rect">
            <a:avLst/>
          </a:prstGeom>
          <a:noFill/>
          <a:ln>
            <a:noFill/>
          </a:ln>
        </p:spPr>
        <p:txBody>
          <a:bodyPr spcFirstLastPara="1" wrap="square" lIns="91425" tIns="45700" rIns="91425" bIns="45700" anchor="b" anchorCtr="0">
            <a:noAutofit/>
          </a:bodyPr>
          <a:lstStyle/>
          <a:p>
            <a:pPr lvl="0">
              <a:buSzPts val="4000"/>
            </a:pPr>
            <a:r>
              <a:rPr lang="en-GB" sz="4000" dirty="0"/>
              <a:t>Health and Wellbeing for Deaf Communities in Wales: </a:t>
            </a:r>
            <a:br>
              <a:rPr lang="en-GB" sz="4000" dirty="0"/>
            </a:br>
            <a:r>
              <a:rPr lang="en-GB" sz="4000" dirty="0"/>
              <a:t>Scoping for a Wales-Wide Survey</a:t>
            </a:r>
            <a:endParaRPr sz="4000" dirty="0"/>
          </a:p>
        </p:txBody>
      </p:sp>
      <p:sp>
        <p:nvSpPr>
          <p:cNvPr id="89" name="Google Shape;89;p1"/>
          <p:cNvSpPr txBox="1">
            <a:spLocks noGrp="1"/>
          </p:cNvSpPr>
          <p:nvPr>
            <p:ph type="subTitle" idx="1"/>
          </p:nvPr>
        </p:nvSpPr>
        <p:spPr>
          <a:xfrm>
            <a:off x="1100015" y="4670246"/>
            <a:ext cx="7315200" cy="9144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1540"/>
              <a:buNone/>
            </a:pPr>
            <a:r>
              <a:rPr lang="de-AT" sz="1540" dirty="0"/>
              <a:t>Christopher Shank, Bangor University</a:t>
            </a:r>
            <a:endParaRPr dirty="0"/>
          </a:p>
          <a:p>
            <a:pPr marL="0" lvl="0" indent="0" algn="l" rtl="0">
              <a:lnSpc>
                <a:spcPct val="70000"/>
              </a:lnSpc>
              <a:spcBef>
                <a:spcPts val="1200"/>
              </a:spcBef>
              <a:spcAft>
                <a:spcPts val="0"/>
              </a:spcAft>
              <a:buSzPts val="1540"/>
              <a:buNone/>
            </a:pPr>
            <a:r>
              <a:rPr lang="de-AT" sz="1540" dirty="0"/>
              <a:t>Anouschka Foltz, University of Graz</a:t>
            </a:r>
            <a:endParaRPr dirty="0"/>
          </a:p>
        </p:txBody>
      </p:sp>
      <p:pic>
        <p:nvPicPr>
          <p:cNvPr id="90" name="Google Shape;90;p1"/>
          <p:cNvPicPr preferRelativeResize="0"/>
          <p:nvPr/>
        </p:nvPicPr>
        <p:blipFill rotWithShape="1">
          <a:blip r:embed="rId3">
            <a:alphaModFix/>
          </a:blip>
          <a:srcRect/>
          <a:stretch/>
        </p:blipFill>
        <p:spPr>
          <a:xfrm>
            <a:off x="6096000" y="4512675"/>
            <a:ext cx="812504" cy="1229542"/>
          </a:xfrm>
          <a:prstGeom prst="rect">
            <a:avLst/>
          </a:prstGeom>
          <a:noFill/>
          <a:ln>
            <a:noFill/>
          </a:ln>
        </p:spPr>
      </p:pic>
      <p:pic>
        <p:nvPicPr>
          <p:cNvPr id="91" name="Google Shape;91;p1"/>
          <p:cNvPicPr preferRelativeResize="0"/>
          <p:nvPr/>
        </p:nvPicPr>
        <p:blipFill rotWithShape="1">
          <a:blip r:embed="rId4">
            <a:alphaModFix/>
          </a:blip>
          <a:srcRect/>
          <a:stretch/>
        </p:blipFill>
        <p:spPr>
          <a:xfrm>
            <a:off x="7289921" y="4512675"/>
            <a:ext cx="1445840" cy="12359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de-AT" dirty="0"/>
              <a:t>Methods </a:t>
            </a:r>
            <a:br>
              <a:rPr lang="de-AT" dirty="0"/>
            </a:br>
            <a:r>
              <a:rPr lang="de-AT" dirty="0"/>
              <a:t>Step 2 –</a:t>
            </a:r>
            <a:br>
              <a:rPr lang="de-AT" dirty="0"/>
            </a:br>
            <a:r>
              <a:rPr lang="de-AT" dirty="0"/>
              <a:t> 7 categories</a:t>
            </a:r>
            <a:br>
              <a:rPr lang="de-AT" dirty="0"/>
            </a:br>
            <a:endParaRPr dirty="0"/>
          </a:p>
        </p:txBody>
      </p:sp>
      <p:sp>
        <p:nvSpPr>
          <p:cNvPr id="108" name="Google Shape;108;p4"/>
          <p:cNvSpPr txBox="1">
            <a:spLocks noGrp="1"/>
          </p:cNvSpPr>
          <p:nvPr>
            <p:ph type="body" idx="1"/>
          </p:nvPr>
        </p:nvSpPr>
        <p:spPr>
          <a:xfrm>
            <a:off x="3696046" y="1265635"/>
            <a:ext cx="8788054" cy="5242264"/>
          </a:xfrm>
          <a:prstGeom prst="rect">
            <a:avLst/>
          </a:prstGeom>
          <a:noFill/>
          <a:ln>
            <a:noFill/>
          </a:ln>
        </p:spPr>
        <p:txBody>
          <a:bodyPr spcFirstLastPara="1" wrap="square" lIns="91425" tIns="45700" rIns="91425" bIns="45700" anchor="ctr" anchorCtr="0">
            <a:noAutofit/>
          </a:bodyPr>
          <a:lstStyle/>
          <a:p>
            <a:pPr marL="182880" lvl="0" indent="-55877">
              <a:buSzPts val="2000"/>
              <a:buNone/>
            </a:pPr>
            <a:r>
              <a:rPr lang="en-GB" sz="1800" b="1" u="sng" dirty="0">
                <a:solidFill>
                  <a:schemeClr val="bg1"/>
                </a:solidFill>
                <a:latin typeface="+mn-lt"/>
              </a:rPr>
              <a:t>Hospitals and emergencies</a:t>
            </a:r>
            <a:r>
              <a:rPr lang="en-GB" sz="1800" dirty="0">
                <a:solidFill>
                  <a:schemeClr val="bg1"/>
                </a:solidFill>
                <a:latin typeface="+mn-lt"/>
              </a:rPr>
              <a:t>:</a:t>
            </a:r>
          </a:p>
          <a:p>
            <a:pPr marL="182880" lvl="0" indent="-55877">
              <a:buSzPts val="2000"/>
              <a:buNone/>
            </a:pPr>
            <a:r>
              <a:rPr lang="en-GB" sz="1800" dirty="0">
                <a:solidFill>
                  <a:schemeClr val="bg1"/>
                </a:solidFill>
                <a:latin typeface="+mn-lt"/>
              </a:rPr>
              <a:t>6.    If you have a health emergency, where and how would you get help?</a:t>
            </a:r>
          </a:p>
          <a:p>
            <a:pPr marL="182880" lvl="0" indent="-55877">
              <a:buSzPts val="2000"/>
              <a:buNone/>
            </a:pPr>
            <a:endParaRPr lang="en-GB" sz="1800" b="1" u="sng" dirty="0">
              <a:solidFill>
                <a:schemeClr val="bg1"/>
              </a:solidFill>
              <a:latin typeface="+mn-lt"/>
            </a:endParaRPr>
          </a:p>
          <a:p>
            <a:pPr marL="182880" lvl="0" indent="-55877">
              <a:buSzPts val="2000"/>
              <a:buNone/>
            </a:pPr>
            <a:r>
              <a:rPr lang="en-GB" sz="1800" b="1" u="sng" dirty="0">
                <a:solidFill>
                  <a:schemeClr val="bg1"/>
                </a:solidFill>
                <a:latin typeface="+mn-lt"/>
              </a:rPr>
              <a:t>Mental health</a:t>
            </a:r>
            <a:r>
              <a:rPr lang="en-GB" sz="1800" dirty="0">
                <a:solidFill>
                  <a:schemeClr val="bg1"/>
                </a:solidFill>
                <a:latin typeface="+mn-lt"/>
              </a:rPr>
              <a:t>:</a:t>
            </a:r>
          </a:p>
          <a:p>
            <a:pPr marL="182880" lvl="0" indent="-55877">
              <a:buSzPts val="2000"/>
              <a:buNone/>
            </a:pPr>
            <a:r>
              <a:rPr lang="en-GB" sz="1800" dirty="0">
                <a:solidFill>
                  <a:schemeClr val="bg1"/>
                </a:solidFill>
                <a:latin typeface="+mn-lt"/>
              </a:rPr>
              <a:t>7.    If you need to access health care services for a mental health issue,   </a:t>
            </a:r>
          </a:p>
          <a:p>
            <a:pPr marL="182880" lvl="0" indent="-55877">
              <a:buSzPts val="2000"/>
              <a:buNone/>
            </a:pPr>
            <a:r>
              <a:rPr lang="en-GB" sz="1800" dirty="0">
                <a:solidFill>
                  <a:schemeClr val="bg1"/>
                </a:solidFill>
                <a:latin typeface="+mn-lt"/>
              </a:rPr>
              <a:t>       where and how would you get help?</a:t>
            </a:r>
          </a:p>
          <a:p>
            <a:pPr marL="182880" lvl="0" indent="-55877">
              <a:buSzPts val="2000"/>
              <a:buNone/>
            </a:pPr>
            <a:endParaRPr lang="en-GB" sz="1800" dirty="0">
              <a:solidFill>
                <a:schemeClr val="bg1"/>
              </a:solidFill>
              <a:latin typeface="+mn-lt"/>
            </a:endParaRPr>
          </a:p>
          <a:p>
            <a:pPr marL="182880" lvl="0" indent="-55877">
              <a:buSzPts val="2000"/>
              <a:buNone/>
            </a:pPr>
            <a:r>
              <a:rPr lang="en-GB" sz="1800" b="1" u="sng" dirty="0">
                <a:solidFill>
                  <a:schemeClr val="bg1"/>
                </a:solidFill>
                <a:latin typeface="+mn-lt"/>
              </a:rPr>
              <a:t>Doctor / patient relationship</a:t>
            </a:r>
            <a:r>
              <a:rPr lang="en-GB" sz="1800" dirty="0">
                <a:solidFill>
                  <a:schemeClr val="bg1"/>
                </a:solidFill>
                <a:latin typeface="+mn-lt"/>
              </a:rPr>
              <a:t>:</a:t>
            </a:r>
          </a:p>
          <a:p>
            <a:pPr marL="182880" lvl="0" indent="-55877">
              <a:buSzPts val="2000"/>
              <a:buNone/>
            </a:pPr>
            <a:r>
              <a:rPr lang="en-GB" sz="1800" dirty="0">
                <a:solidFill>
                  <a:schemeClr val="bg1"/>
                </a:solidFill>
                <a:latin typeface="+mn-lt"/>
              </a:rPr>
              <a:t>8.     How do you think GPs or Specialists view deafness and the use of BSL? </a:t>
            </a:r>
          </a:p>
          <a:p>
            <a:pPr marL="182880" lvl="0" indent="-55877">
              <a:buSzPts val="2000"/>
              <a:buNone/>
            </a:pPr>
            <a:endParaRPr lang="en-GB" sz="1800" dirty="0">
              <a:solidFill>
                <a:schemeClr val="bg1"/>
              </a:solidFill>
              <a:latin typeface="+mn-lt"/>
            </a:endParaRPr>
          </a:p>
          <a:p>
            <a:pPr marL="182880" lvl="0" indent="-55877">
              <a:buSzPts val="2000"/>
              <a:buNone/>
            </a:pPr>
            <a:r>
              <a:rPr lang="en-GB" sz="1800" b="1" u="sng" dirty="0">
                <a:solidFill>
                  <a:schemeClr val="bg1"/>
                </a:solidFill>
                <a:latin typeface="+mn-lt"/>
              </a:rPr>
              <a:t>Technologies</a:t>
            </a:r>
            <a:r>
              <a:rPr lang="en-GB" sz="1800" dirty="0">
                <a:solidFill>
                  <a:schemeClr val="bg1"/>
                </a:solidFill>
                <a:latin typeface="+mn-lt"/>
              </a:rPr>
              <a:t>:</a:t>
            </a:r>
          </a:p>
          <a:p>
            <a:pPr marL="182880" lvl="0" indent="-55877">
              <a:buSzPts val="2000"/>
              <a:buNone/>
            </a:pPr>
            <a:r>
              <a:rPr lang="en-GB" sz="1800" dirty="0">
                <a:solidFill>
                  <a:schemeClr val="bg1"/>
                </a:solidFill>
                <a:latin typeface="+mn-lt"/>
              </a:rPr>
              <a:t>9.       Are there any technologies that have helped you to access health </a:t>
            </a:r>
          </a:p>
          <a:p>
            <a:pPr marL="182880" lvl="0" indent="-55877">
              <a:buSzPts val="2000"/>
              <a:buNone/>
            </a:pPr>
            <a:r>
              <a:rPr lang="en-GB" sz="1800" dirty="0">
                <a:solidFill>
                  <a:schemeClr val="bg1"/>
                </a:solidFill>
                <a:latin typeface="+mn-lt"/>
              </a:rPr>
              <a:t>          services?</a:t>
            </a:r>
          </a:p>
          <a:p>
            <a:pPr marL="182880" lvl="0" indent="-55877">
              <a:buSzPts val="2000"/>
              <a:buNone/>
            </a:pPr>
            <a:r>
              <a:rPr lang="en-GB" sz="1800" dirty="0">
                <a:solidFill>
                  <a:schemeClr val="bg1"/>
                </a:solidFill>
                <a:latin typeface="+mn-lt"/>
              </a:rPr>
              <a:t>10.     Are there any technologies that you have used that have not worked well?</a:t>
            </a:r>
          </a:p>
          <a:p>
            <a:pPr marL="182880" lvl="0" indent="-55877">
              <a:buSzPts val="2000"/>
              <a:buNone/>
            </a:pPr>
            <a:endParaRPr sz="1100" dirty="0"/>
          </a:p>
        </p:txBody>
      </p:sp>
      <p:sp>
        <p:nvSpPr>
          <p:cNvPr id="3" name="TextBox 2">
            <a:extLst>
              <a:ext uri="{FF2B5EF4-FFF2-40B4-BE49-F238E27FC236}">
                <a16:creationId xmlns:a16="http://schemas.microsoft.com/office/drawing/2014/main" id="{AFF70B83-FEF1-4C7B-825E-1EFE535E6180}"/>
              </a:ext>
            </a:extLst>
          </p:cNvPr>
          <p:cNvSpPr txBox="1"/>
          <p:nvPr/>
        </p:nvSpPr>
        <p:spPr>
          <a:xfrm>
            <a:off x="4876109" y="215491"/>
            <a:ext cx="5416868" cy="646331"/>
          </a:xfrm>
          <a:prstGeom prst="rect">
            <a:avLst/>
          </a:prstGeom>
          <a:noFill/>
        </p:spPr>
        <p:txBody>
          <a:bodyPr wrap="none" rtlCol="0">
            <a:spAutoFit/>
          </a:bodyPr>
          <a:lstStyle/>
          <a:p>
            <a:r>
              <a:rPr lang="en-GB" sz="3600" dirty="0">
                <a:solidFill>
                  <a:schemeClr val="bg1"/>
                </a:solidFill>
              </a:rPr>
              <a:t>Categories and questions</a:t>
            </a:r>
          </a:p>
        </p:txBody>
      </p:sp>
    </p:spTree>
    <p:extLst>
      <p:ext uri="{BB962C8B-B14F-4D97-AF65-F5344CB8AC3E}">
        <p14:creationId xmlns:p14="http://schemas.microsoft.com/office/powerpoint/2010/main" val="855353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dirty="0"/>
              <a:t>Methods </a:t>
            </a:r>
            <a:br>
              <a:rPr lang="de-AT" dirty="0"/>
            </a:br>
            <a:r>
              <a:rPr lang="de-AT" dirty="0"/>
              <a:t>Step 3 – </a:t>
            </a:r>
            <a:br>
              <a:rPr lang="de-AT" dirty="0"/>
            </a:br>
            <a:r>
              <a:rPr lang="de-AT" dirty="0"/>
              <a:t>Sessions </a:t>
            </a:r>
            <a:br>
              <a:rPr lang="de-AT" dirty="0"/>
            </a:br>
            <a:endParaRPr dirty="0"/>
          </a:p>
        </p:txBody>
      </p:sp>
      <p:sp>
        <p:nvSpPr>
          <p:cNvPr id="108" name="Google Shape;108;p4"/>
          <p:cNvSpPr txBox="1">
            <a:spLocks noGrp="1"/>
          </p:cNvSpPr>
          <p:nvPr>
            <p:ph type="body" idx="1"/>
          </p:nvPr>
        </p:nvSpPr>
        <p:spPr>
          <a:xfrm>
            <a:off x="3585183" y="1844280"/>
            <a:ext cx="7911400" cy="4076049"/>
          </a:xfrm>
          <a:prstGeom prst="rect">
            <a:avLst/>
          </a:prstGeom>
          <a:noFill/>
          <a:ln>
            <a:noFill/>
          </a:ln>
        </p:spPr>
        <p:txBody>
          <a:bodyPr spcFirstLastPara="1" wrap="square" lIns="91425" tIns="45700" rIns="91425" bIns="45700" anchor="ctr" anchorCtr="0">
            <a:noAutofit/>
          </a:bodyPr>
          <a:lstStyle/>
          <a:p>
            <a:pPr marL="412753" indent="-285750">
              <a:buClr>
                <a:schemeClr val="bg1"/>
              </a:buClr>
              <a:buSzPts val="2000"/>
              <a:buFont typeface="Arial" panose="020B0604020202020204" pitchFamily="34" charset="0"/>
              <a:buChar char="•"/>
            </a:pPr>
            <a:r>
              <a:rPr lang="en-GB" sz="1800" dirty="0">
                <a:solidFill>
                  <a:schemeClr val="bg1"/>
                </a:solidFill>
                <a:latin typeface="+mn-lt"/>
              </a:rPr>
              <a:t>The participants were individually recruited and invited to participate in the interview sessions by the staff at Centre of Sign-Sight-Sound in Colwyn Bay and the Wales Council for Deaf People in Pontypridd, Wales.</a:t>
            </a:r>
          </a:p>
          <a:p>
            <a:pPr marL="412753" indent="-285750">
              <a:buClr>
                <a:schemeClr val="bg1"/>
              </a:buClr>
              <a:buSzPts val="2000"/>
              <a:buFont typeface="Arial" panose="020B0604020202020204" pitchFamily="34" charset="0"/>
              <a:buChar char="•"/>
            </a:pPr>
            <a:endParaRPr lang="en-GB" sz="1800" dirty="0">
              <a:solidFill>
                <a:schemeClr val="bg1"/>
              </a:solidFill>
              <a:latin typeface="+mn-lt"/>
            </a:endParaRPr>
          </a:p>
          <a:p>
            <a:pPr marL="412753" indent="-285750">
              <a:buClr>
                <a:schemeClr val="bg1"/>
              </a:buClr>
              <a:buSzPts val="2000"/>
              <a:buFont typeface="Arial" panose="020B0604020202020204" pitchFamily="34" charset="0"/>
              <a:buChar char="•"/>
            </a:pPr>
            <a:r>
              <a:rPr lang="en-GB" sz="1800" dirty="0">
                <a:solidFill>
                  <a:schemeClr val="bg1"/>
                </a:solidFill>
                <a:latin typeface="+mn-lt"/>
              </a:rPr>
              <a:t>The first group interview was conducted in North Wales in March 2019. Seven members of the North Wales Deaf community participated.</a:t>
            </a:r>
          </a:p>
          <a:p>
            <a:pPr marL="412753" indent="-285750">
              <a:buClr>
                <a:schemeClr val="bg1"/>
              </a:buClr>
              <a:buSzPts val="2000"/>
              <a:buFont typeface="Arial" panose="020B0604020202020204" pitchFamily="34" charset="0"/>
              <a:buChar char="•"/>
            </a:pPr>
            <a:r>
              <a:rPr lang="en-GB" sz="1800" dirty="0">
                <a:solidFill>
                  <a:schemeClr val="bg1"/>
                </a:solidFill>
                <a:latin typeface="+mn-lt"/>
              </a:rPr>
              <a:t>The second and third group interviews were conducted in South Wales in May 2019, both with three participants.</a:t>
            </a:r>
          </a:p>
          <a:p>
            <a:pPr marL="412753" indent="-285750">
              <a:buClr>
                <a:schemeClr val="bg1"/>
              </a:buClr>
              <a:buSzPts val="2000"/>
              <a:buFont typeface="Arial" panose="020B0604020202020204" pitchFamily="34" charset="0"/>
              <a:buChar char="•"/>
            </a:pPr>
            <a:endParaRPr lang="en-GB" sz="1800" dirty="0">
              <a:solidFill>
                <a:schemeClr val="bg1"/>
              </a:solidFill>
              <a:latin typeface="+mn-lt"/>
            </a:endParaRPr>
          </a:p>
          <a:p>
            <a:pPr marL="412753" indent="-285750">
              <a:buClr>
                <a:schemeClr val="bg1"/>
              </a:buClr>
              <a:buSzPts val="2000"/>
              <a:buFont typeface="Arial" panose="020B0604020202020204" pitchFamily="34" charset="0"/>
              <a:buChar char="•"/>
            </a:pPr>
            <a:r>
              <a:rPr lang="en-GB" sz="1800" dirty="0">
                <a:solidFill>
                  <a:schemeClr val="bg1"/>
                </a:solidFill>
                <a:latin typeface="+mn-lt"/>
              </a:rPr>
              <a:t>All group discussions lasted about two and a half hours. </a:t>
            </a:r>
          </a:p>
          <a:p>
            <a:pPr marL="412753" indent="-285750">
              <a:buClr>
                <a:schemeClr val="bg1"/>
              </a:buClr>
              <a:buSzPts val="2000"/>
              <a:buFont typeface="Arial" panose="020B0604020202020204" pitchFamily="34" charset="0"/>
              <a:buChar char="•"/>
            </a:pPr>
            <a:r>
              <a:rPr lang="en-GB" sz="1800" dirty="0">
                <a:solidFill>
                  <a:schemeClr val="bg1"/>
                </a:solidFill>
                <a:latin typeface="+mn-lt"/>
              </a:rPr>
              <a:t>Guiding questions were asked in English and interpreted into BSL for participants. All participants responded in BSL, and their responses were interpreted back into English. </a:t>
            </a:r>
          </a:p>
          <a:p>
            <a:pPr marL="182880" lvl="0" indent="-55877">
              <a:buSzPts val="2000"/>
              <a:buNone/>
            </a:pPr>
            <a:endParaRPr sz="1100" dirty="0">
              <a:solidFill>
                <a:schemeClr val="bg1"/>
              </a:solidFill>
            </a:endParaRPr>
          </a:p>
        </p:txBody>
      </p:sp>
      <p:sp>
        <p:nvSpPr>
          <p:cNvPr id="4" name="TextBox 3">
            <a:extLst>
              <a:ext uri="{FF2B5EF4-FFF2-40B4-BE49-F238E27FC236}">
                <a16:creationId xmlns:a16="http://schemas.microsoft.com/office/drawing/2014/main" id="{AF1E9369-5D46-40EE-863F-030B39EDD922}"/>
              </a:ext>
            </a:extLst>
          </p:cNvPr>
          <p:cNvSpPr txBox="1"/>
          <p:nvPr/>
        </p:nvSpPr>
        <p:spPr>
          <a:xfrm>
            <a:off x="4889376" y="291340"/>
            <a:ext cx="4801314" cy="646331"/>
          </a:xfrm>
          <a:prstGeom prst="rect">
            <a:avLst/>
          </a:prstGeom>
          <a:noFill/>
        </p:spPr>
        <p:txBody>
          <a:bodyPr wrap="none" rtlCol="0">
            <a:spAutoFit/>
          </a:bodyPr>
          <a:lstStyle/>
          <a:p>
            <a:r>
              <a:rPr lang="en-GB" sz="3600" dirty="0">
                <a:solidFill>
                  <a:schemeClr val="bg1"/>
                </a:solidFill>
              </a:rPr>
              <a:t>Focus group sessions </a:t>
            </a:r>
          </a:p>
        </p:txBody>
      </p:sp>
    </p:spTree>
    <p:extLst>
      <p:ext uri="{BB962C8B-B14F-4D97-AF65-F5344CB8AC3E}">
        <p14:creationId xmlns:p14="http://schemas.microsoft.com/office/powerpoint/2010/main" val="326026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5365073" y="293663"/>
            <a:ext cx="6096000" cy="646331"/>
          </a:xfrm>
          <a:prstGeom prst="rect">
            <a:avLst/>
          </a:prstGeom>
        </p:spPr>
        <p:txBody>
          <a:bodyPr>
            <a:spAutoFit/>
          </a:bodyPr>
          <a:lstStyle/>
          <a:p>
            <a:r>
              <a:rPr lang="en-GB" sz="3600" dirty="0">
                <a:solidFill>
                  <a:schemeClr val="bg1"/>
                </a:solidFill>
              </a:rPr>
              <a:t>Health information</a:t>
            </a:r>
          </a:p>
        </p:txBody>
      </p:sp>
      <p:sp>
        <p:nvSpPr>
          <p:cNvPr id="2" name="TextBox 1">
            <a:extLst>
              <a:ext uri="{FF2B5EF4-FFF2-40B4-BE49-F238E27FC236}">
                <a16:creationId xmlns:a16="http://schemas.microsoft.com/office/drawing/2014/main" id="{120C719F-FD96-48B6-8EBC-C305415402EA}"/>
              </a:ext>
            </a:extLst>
          </p:cNvPr>
          <p:cNvSpPr txBox="1"/>
          <p:nvPr/>
        </p:nvSpPr>
        <p:spPr>
          <a:xfrm>
            <a:off x="3666479" y="1358180"/>
            <a:ext cx="7794594" cy="4493538"/>
          </a:xfrm>
          <a:prstGeom prst="rect">
            <a:avLst/>
          </a:prstGeom>
          <a:noFill/>
        </p:spPr>
        <p:txBody>
          <a:bodyPr wrap="square" rtlCol="0">
            <a:spAutoFit/>
          </a:bodyPr>
          <a:lstStyle/>
          <a:p>
            <a:pPr marL="285750" indent="-285750">
              <a:buClr>
                <a:schemeClr val="bg1"/>
              </a:buClr>
              <a:buFont typeface="Arial" panose="020B0604020202020204" pitchFamily="34" charset="0"/>
              <a:buChar char="•"/>
            </a:pPr>
            <a:r>
              <a:rPr lang="en-GB" sz="1800" dirty="0">
                <a:solidFill>
                  <a:schemeClr val="bg1"/>
                </a:solidFill>
              </a:rPr>
              <a:t>Poor health literacy among Deaf people constitutes a barrier to allowing Deaf individuals to be  proactive about their health and health care (McKee et al., 2014). </a:t>
            </a:r>
          </a:p>
          <a:p>
            <a:pPr marL="285750" indent="-285750">
              <a:buClr>
                <a:schemeClr val="bg1"/>
              </a:buClr>
              <a:buFont typeface="Arial" panose="020B0604020202020204" pitchFamily="34" charset="0"/>
              <a:buChar char="•"/>
            </a:pPr>
            <a:endParaRPr lang="en-GB" sz="1800" dirty="0">
              <a:solidFill>
                <a:schemeClr val="bg1"/>
              </a:solidFill>
            </a:endParaRPr>
          </a:p>
          <a:p>
            <a:pPr marL="285750" indent="-285750">
              <a:buClr>
                <a:schemeClr val="bg1"/>
              </a:buClr>
              <a:buFont typeface="Arial" panose="020B0604020202020204" pitchFamily="34" charset="0"/>
              <a:buChar char="•"/>
            </a:pPr>
            <a:r>
              <a:rPr lang="en-GB" sz="1800" dirty="0">
                <a:solidFill>
                  <a:schemeClr val="bg1"/>
                </a:solidFill>
              </a:rPr>
              <a:t>More health information has become available through BSL. (e.g. Sign Health)  provides health and overall, health information is available in BSL format, but it is not comprehensive.</a:t>
            </a:r>
          </a:p>
          <a:p>
            <a:pPr marL="285750" indent="-285750">
              <a:buClr>
                <a:schemeClr val="bg1"/>
              </a:buClr>
              <a:buFont typeface="Arial" panose="020B0604020202020204" pitchFamily="34" charset="0"/>
              <a:buChar char="•"/>
            </a:pPr>
            <a:endParaRPr lang="en-GB" sz="1800" dirty="0">
              <a:solidFill>
                <a:schemeClr val="bg1"/>
              </a:solidFill>
            </a:endParaRPr>
          </a:p>
          <a:p>
            <a:pPr marL="285750" indent="-285750">
              <a:buClr>
                <a:schemeClr val="bg1"/>
              </a:buClr>
              <a:buFont typeface="Arial" panose="020B0604020202020204" pitchFamily="34" charset="0"/>
              <a:buChar char="•"/>
            </a:pPr>
            <a:r>
              <a:rPr lang="en-GB" sz="1800" dirty="0">
                <a:solidFill>
                  <a:schemeClr val="bg1"/>
                </a:solidFill>
              </a:rPr>
              <a:t>While BDA (2016) received generally positive feedback and a large amount of awareness for their health information videos, this is not always echoed in our focus groups.</a:t>
            </a:r>
          </a:p>
          <a:p>
            <a:pPr marL="285750" indent="-285750">
              <a:buClr>
                <a:schemeClr val="bg1"/>
              </a:buClr>
              <a:buFont typeface="Arial" panose="020B0604020202020204" pitchFamily="34" charset="0"/>
              <a:buChar char="•"/>
            </a:pPr>
            <a:endParaRPr lang="en-GB" sz="1800" dirty="0">
              <a:solidFill>
                <a:schemeClr val="bg1"/>
              </a:solidFill>
            </a:endParaRPr>
          </a:p>
          <a:p>
            <a:pPr marL="285750" indent="-285750">
              <a:buClr>
                <a:schemeClr val="bg1"/>
              </a:buClr>
              <a:buFont typeface="Arial" panose="020B0604020202020204" pitchFamily="34" charset="0"/>
              <a:buChar char="•"/>
            </a:pPr>
            <a:r>
              <a:rPr lang="en-GB" sz="1800" dirty="0">
                <a:solidFill>
                  <a:schemeClr val="bg1"/>
                </a:solidFill>
              </a:rPr>
              <a:t>Few participants knew about the resources available, for example, through Sign Health and most participants reported getting their health information informally through their social network.</a:t>
            </a:r>
          </a:p>
          <a:p>
            <a:endParaRPr lang="en-GB" sz="1600" dirty="0">
              <a:solidFill>
                <a:schemeClr val="bg1"/>
              </a:solidFill>
            </a:endParaRPr>
          </a:p>
        </p:txBody>
      </p:sp>
    </p:spTree>
    <p:extLst>
      <p:ext uri="{BB962C8B-B14F-4D97-AF65-F5344CB8AC3E}">
        <p14:creationId xmlns:p14="http://schemas.microsoft.com/office/powerpoint/2010/main" val="3932801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7EC9-6E17-4373-A82E-9C052B91665C}"/>
              </a:ext>
            </a:extLst>
          </p:cNvPr>
          <p:cNvSpPr>
            <a:spLocks noGrp="1"/>
          </p:cNvSpPr>
          <p:nvPr>
            <p:ph type="title"/>
          </p:nvPr>
        </p:nvSpPr>
        <p:spPr/>
        <p:txBody>
          <a:bodyPr/>
          <a:lstStyle/>
          <a:p>
            <a:r>
              <a:rPr lang="en-GB" dirty="0"/>
              <a:t>Focus group response </a:t>
            </a:r>
            <a:br>
              <a:rPr lang="en-GB" dirty="0"/>
            </a:br>
            <a:endParaRPr lang="en-GB" dirty="0"/>
          </a:p>
        </p:txBody>
      </p:sp>
      <p:sp>
        <p:nvSpPr>
          <p:cNvPr id="4" name="TextBox 3">
            <a:extLst>
              <a:ext uri="{FF2B5EF4-FFF2-40B4-BE49-F238E27FC236}">
                <a16:creationId xmlns:a16="http://schemas.microsoft.com/office/drawing/2014/main" id="{F6FFE435-D008-4178-B7E6-F2F39E6F818F}"/>
              </a:ext>
            </a:extLst>
          </p:cNvPr>
          <p:cNvSpPr txBox="1"/>
          <p:nvPr/>
        </p:nvSpPr>
        <p:spPr>
          <a:xfrm>
            <a:off x="4039339" y="2437732"/>
            <a:ext cx="6720396" cy="1938992"/>
          </a:xfrm>
          <a:prstGeom prst="rect">
            <a:avLst/>
          </a:prstGeom>
          <a:noFill/>
        </p:spPr>
        <p:txBody>
          <a:bodyPr wrap="square" rtlCol="0">
            <a:spAutoFit/>
          </a:bodyPr>
          <a:lstStyle/>
          <a:p>
            <a:r>
              <a:rPr lang="en-GB" sz="2400" i="1" dirty="0">
                <a:solidFill>
                  <a:schemeClr val="bg1"/>
                </a:solidFill>
                <a:latin typeface="+mn-lt"/>
              </a:rPr>
              <a:t>Well normally we ask other Deaf people. What do they know? As a community, we say to each other ‘do you know what this means?’ So, we check with each other.</a:t>
            </a:r>
          </a:p>
          <a:p>
            <a:r>
              <a:rPr lang="en-GB" sz="2400" dirty="0">
                <a:solidFill>
                  <a:schemeClr val="bg1"/>
                </a:solidFill>
                <a:latin typeface="+mn-lt"/>
              </a:rPr>
              <a:t>(woman, South Wales)</a:t>
            </a:r>
          </a:p>
        </p:txBody>
      </p:sp>
      <p:sp>
        <p:nvSpPr>
          <p:cNvPr id="5" name="Rectangle 4">
            <a:extLst>
              <a:ext uri="{FF2B5EF4-FFF2-40B4-BE49-F238E27FC236}">
                <a16:creationId xmlns:a16="http://schemas.microsoft.com/office/drawing/2014/main" id="{0362161F-AC31-487F-92F0-9690AB9A68D9}"/>
              </a:ext>
            </a:extLst>
          </p:cNvPr>
          <p:cNvSpPr/>
          <p:nvPr/>
        </p:nvSpPr>
        <p:spPr>
          <a:xfrm>
            <a:off x="5391706" y="632495"/>
            <a:ext cx="6096000" cy="646331"/>
          </a:xfrm>
          <a:prstGeom prst="rect">
            <a:avLst/>
          </a:prstGeom>
        </p:spPr>
        <p:txBody>
          <a:bodyPr>
            <a:spAutoFit/>
          </a:bodyPr>
          <a:lstStyle/>
          <a:p>
            <a:r>
              <a:rPr lang="en-GB" sz="3600" dirty="0">
                <a:solidFill>
                  <a:schemeClr val="bg1"/>
                </a:solidFill>
              </a:rPr>
              <a:t>Health information</a:t>
            </a:r>
          </a:p>
        </p:txBody>
      </p:sp>
    </p:spTree>
    <p:extLst>
      <p:ext uri="{BB962C8B-B14F-4D97-AF65-F5344CB8AC3E}">
        <p14:creationId xmlns:p14="http://schemas.microsoft.com/office/powerpoint/2010/main" val="3843861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5267419" y="383920"/>
            <a:ext cx="6096000" cy="646331"/>
          </a:xfrm>
          <a:prstGeom prst="rect">
            <a:avLst/>
          </a:prstGeom>
        </p:spPr>
        <p:txBody>
          <a:bodyPr>
            <a:spAutoFit/>
          </a:bodyPr>
          <a:lstStyle/>
          <a:p>
            <a:r>
              <a:rPr lang="en-GB" sz="3600" dirty="0">
                <a:solidFill>
                  <a:schemeClr val="bg1"/>
                </a:solidFill>
              </a:rPr>
              <a:t>Health information</a:t>
            </a:r>
          </a:p>
        </p:txBody>
      </p:sp>
      <p:sp>
        <p:nvSpPr>
          <p:cNvPr id="2" name="TextBox 1">
            <a:extLst>
              <a:ext uri="{FF2B5EF4-FFF2-40B4-BE49-F238E27FC236}">
                <a16:creationId xmlns:a16="http://schemas.microsoft.com/office/drawing/2014/main" id="{120C719F-FD96-48B6-8EBC-C305415402EA}"/>
              </a:ext>
            </a:extLst>
          </p:cNvPr>
          <p:cNvSpPr txBox="1"/>
          <p:nvPr/>
        </p:nvSpPr>
        <p:spPr>
          <a:xfrm>
            <a:off x="3826276" y="1632410"/>
            <a:ext cx="7812349" cy="3956211"/>
          </a:xfrm>
          <a:prstGeom prst="rect">
            <a:avLst/>
          </a:prstGeom>
          <a:noFill/>
        </p:spPr>
        <p:txBody>
          <a:bodyPr wrap="square" rtlCol="0">
            <a:spAutoFit/>
          </a:bodyPr>
          <a:lstStyle/>
          <a:p>
            <a:pPr marL="285750" indent="-285750">
              <a:buClr>
                <a:schemeClr val="bg1"/>
              </a:buClr>
              <a:buFont typeface="Arial" panose="020B0604020202020204" pitchFamily="34" charset="0"/>
              <a:buChar char="•"/>
            </a:pPr>
            <a:r>
              <a:rPr lang="en-GB" sz="1600" b="1" dirty="0">
                <a:solidFill>
                  <a:schemeClr val="bg1"/>
                </a:solidFill>
                <a:latin typeface="+mn-lt"/>
              </a:rPr>
              <a:t>Deaf patients often receive additional health information in written form, for example, through English-language leaflets.</a:t>
            </a:r>
          </a:p>
          <a:p>
            <a:pPr marL="285750" indent="-285750">
              <a:buClr>
                <a:schemeClr val="bg1"/>
              </a:buClr>
              <a:buFont typeface="Arial" panose="020B0604020202020204" pitchFamily="34" charset="0"/>
              <a:buChar char="•"/>
            </a:pPr>
            <a:endParaRPr lang="en-GB" sz="1600" b="1" dirty="0">
              <a:solidFill>
                <a:schemeClr val="bg1"/>
              </a:solidFill>
              <a:latin typeface="+mn-lt"/>
            </a:endParaRPr>
          </a:p>
          <a:p>
            <a:pPr marL="285750" indent="-285750">
              <a:buClr>
                <a:schemeClr val="bg1"/>
              </a:buClr>
              <a:buFont typeface="Arial" panose="020B0604020202020204" pitchFamily="34" charset="0"/>
              <a:buChar char="•"/>
            </a:pPr>
            <a:endParaRPr lang="en-GB" sz="1600" dirty="0">
              <a:solidFill>
                <a:schemeClr val="bg1"/>
              </a:solidFill>
              <a:latin typeface="+mn-lt"/>
            </a:endParaRPr>
          </a:p>
          <a:p>
            <a:pPr marL="285750" indent="-285750">
              <a:lnSpc>
                <a:spcPct val="107000"/>
              </a:lnSpc>
              <a:buClr>
                <a:schemeClr val="bg1"/>
              </a:buClr>
              <a:buFont typeface="Arial" panose="020B0604020202020204" pitchFamily="34" charset="0"/>
              <a:buChar char="•"/>
            </a:pPr>
            <a:r>
              <a:rPr lang="en-GB" sz="1600" dirty="0">
                <a:solidFill>
                  <a:schemeClr val="bg1"/>
                </a:solidFill>
                <a:latin typeface="+mn-lt"/>
                <a:ea typeface="Calibri" panose="020F0502020204030204" pitchFamily="34" charset="0"/>
                <a:cs typeface="Times New Roman" panose="02020603050405020304" pitchFamily="18" charset="0"/>
              </a:rPr>
              <a:t>Deaf individuals are lawfully entitled to reasonable adjustments under the Equality Act (UK Government, 2010), and neither written information nor lip reading are reasonable adjustments. </a:t>
            </a:r>
          </a:p>
          <a:p>
            <a:pPr>
              <a:lnSpc>
                <a:spcPct val="107000"/>
              </a:lnSpc>
              <a:buClr>
                <a:schemeClr val="bg1"/>
              </a:buClr>
            </a:pPr>
            <a:r>
              <a:rPr lang="en-GB" sz="1600" dirty="0">
                <a:solidFill>
                  <a:schemeClr val="bg1"/>
                </a:solidFill>
                <a:latin typeface="+mn-lt"/>
                <a:ea typeface="Calibri" panose="020F0502020204030204" pitchFamily="34" charset="0"/>
                <a:cs typeface="Times New Roman" panose="02020603050405020304" pitchFamily="18" charset="0"/>
              </a:rPr>
              <a:t> </a:t>
            </a:r>
          </a:p>
          <a:p>
            <a:pPr marL="285750" indent="-285750">
              <a:lnSpc>
                <a:spcPct val="107000"/>
              </a:lnSpc>
              <a:buClr>
                <a:schemeClr val="bg1"/>
              </a:buClr>
              <a:buFont typeface="Arial" panose="020B0604020202020204" pitchFamily="34" charset="0"/>
              <a:buChar char="•"/>
            </a:pPr>
            <a:r>
              <a:rPr lang="en-GB" sz="1600" dirty="0">
                <a:solidFill>
                  <a:schemeClr val="bg1"/>
                </a:solidFill>
                <a:latin typeface="+mn-lt"/>
                <a:ea typeface="Calibri" panose="020F0502020204030204" pitchFamily="34" charset="0"/>
                <a:cs typeface="Times New Roman" panose="02020603050405020304" pitchFamily="18" charset="0"/>
              </a:rPr>
              <a:t>Many Deaf people have English as a second language and often have low English literacy rates (cf. Strong &amp; Prinz, 1997).</a:t>
            </a:r>
          </a:p>
          <a:p>
            <a:pPr>
              <a:lnSpc>
                <a:spcPct val="107000"/>
              </a:lnSpc>
              <a:buClr>
                <a:schemeClr val="bg1"/>
              </a:buClr>
            </a:pPr>
            <a:endParaRPr lang="en-GB" sz="1600" dirty="0">
              <a:solidFill>
                <a:schemeClr val="bg1"/>
              </a:solidFill>
              <a:latin typeface="+mn-lt"/>
              <a:ea typeface="Calibri" panose="020F0502020204030204" pitchFamily="34" charset="0"/>
              <a:cs typeface="Times New Roman" panose="02020603050405020304" pitchFamily="18" charset="0"/>
            </a:endParaRPr>
          </a:p>
          <a:p>
            <a:pPr marL="285750" indent="-285750">
              <a:lnSpc>
                <a:spcPct val="107000"/>
              </a:lnSpc>
              <a:buClr>
                <a:schemeClr val="bg1"/>
              </a:buClr>
              <a:buFont typeface="Arial" panose="020B0604020202020204" pitchFamily="34" charset="0"/>
              <a:buChar char="•"/>
            </a:pPr>
            <a:endParaRPr lang="en-GB" sz="1600" dirty="0">
              <a:solidFill>
                <a:schemeClr val="bg1"/>
              </a:solidFill>
              <a:latin typeface="+mn-lt"/>
              <a:ea typeface="Calibri" panose="020F0502020204030204" pitchFamily="34" charset="0"/>
              <a:cs typeface="Times New Roman" panose="02020603050405020304" pitchFamily="18" charset="0"/>
            </a:endParaRPr>
          </a:p>
          <a:p>
            <a:pPr marL="285750" indent="-285750">
              <a:lnSpc>
                <a:spcPct val="107000"/>
              </a:lnSpc>
              <a:buClr>
                <a:schemeClr val="bg1"/>
              </a:buClr>
              <a:buFont typeface="Arial" panose="020B0604020202020204" pitchFamily="34" charset="0"/>
              <a:buChar char="•"/>
            </a:pPr>
            <a:r>
              <a:rPr lang="en-GB" sz="1600" b="1" dirty="0">
                <a:solidFill>
                  <a:schemeClr val="bg1"/>
                </a:solidFill>
                <a:latin typeface="+mn-lt"/>
                <a:ea typeface="Calibri" panose="020F0502020204030204" pitchFamily="34" charset="0"/>
                <a:cs typeface="Times New Roman" panose="02020603050405020304" pitchFamily="18" charset="0"/>
              </a:rPr>
              <a:t>A common misunderstanding by health professionals is that Deaf people can read English, and therefore providing written information is wrongly considered a reasonable adjustment</a:t>
            </a:r>
            <a:r>
              <a:rPr lang="en-GB" sz="1600" dirty="0">
                <a:solidFill>
                  <a:schemeClr val="bg1"/>
                </a:solidFill>
                <a:latin typeface="+mn-lt"/>
                <a:ea typeface="Calibri" panose="020F0502020204030204" pitchFamily="34" charset="0"/>
                <a:cs typeface="Times New Roman" panose="02020603050405020304" pitchFamily="18" charset="0"/>
              </a:rPr>
              <a:t>. </a:t>
            </a:r>
            <a:endParaRPr lang="en-GB" sz="1600" dirty="0">
              <a:solidFill>
                <a:schemeClr val="bg1"/>
              </a:solidFill>
              <a:latin typeface="+mn-lt"/>
            </a:endParaRPr>
          </a:p>
        </p:txBody>
      </p:sp>
    </p:spTree>
    <p:extLst>
      <p:ext uri="{BB962C8B-B14F-4D97-AF65-F5344CB8AC3E}">
        <p14:creationId xmlns:p14="http://schemas.microsoft.com/office/powerpoint/2010/main" val="66106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Focus group response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5267419" y="383920"/>
            <a:ext cx="6096000" cy="646331"/>
          </a:xfrm>
          <a:prstGeom prst="rect">
            <a:avLst/>
          </a:prstGeom>
        </p:spPr>
        <p:txBody>
          <a:bodyPr>
            <a:spAutoFit/>
          </a:bodyPr>
          <a:lstStyle/>
          <a:p>
            <a:r>
              <a:rPr lang="en-GB" sz="3600" dirty="0">
                <a:solidFill>
                  <a:schemeClr val="bg1"/>
                </a:solidFill>
              </a:rPr>
              <a:t>Health information</a:t>
            </a:r>
          </a:p>
        </p:txBody>
      </p:sp>
      <p:sp>
        <p:nvSpPr>
          <p:cNvPr id="2" name="TextBox 1">
            <a:extLst>
              <a:ext uri="{FF2B5EF4-FFF2-40B4-BE49-F238E27FC236}">
                <a16:creationId xmlns:a16="http://schemas.microsoft.com/office/drawing/2014/main" id="{120C719F-FD96-48B6-8EBC-C305415402EA}"/>
              </a:ext>
            </a:extLst>
          </p:cNvPr>
          <p:cNvSpPr txBox="1"/>
          <p:nvPr/>
        </p:nvSpPr>
        <p:spPr>
          <a:xfrm>
            <a:off x="4030464" y="1996394"/>
            <a:ext cx="7332955" cy="3046988"/>
          </a:xfrm>
          <a:prstGeom prst="rect">
            <a:avLst/>
          </a:prstGeom>
          <a:noFill/>
        </p:spPr>
        <p:txBody>
          <a:bodyPr wrap="square" rtlCol="0">
            <a:spAutoFit/>
          </a:bodyPr>
          <a:lstStyle/>
          <a:p>
            <a:r>
              <a:rPr lang="en-GB" sz="2400" i="1" dirty="0">
                <a:solidFill>
                  <a:schemeClr val="bg1"/>
                </a:solidFill>
              </a:rPr>
              <a:t>“They all think that Deaf people can read, but they don’t realise, for a lot of us, we don’t understand English and it’s really difficult. If I am about to open a letter and there’s information about an appointment, you’re thinking, I don’t really understand the letter. So, you have to ask a friend or family member and it’s private and that’s the problem.”</a:t>
            </a:r>
          </a:p>
          <a:p>
            <a:r>
              <a:rPr lang="en-GB" sz="2400" dirty="0">
                <a:solidFill>
                  <a:schemeClr val="bg1"/>
                </a:solidFill>
              </a:rPr>
              <a:t>(man, South Wales)</a:t>
            </a:r>
          </a:p>
        </p:txBody>
      </p:sp>
    </p:spTree>
    <p:extLst>
      <p:ext uri="{BB962C8B-B14F-4D97-AF65-F5344CB8AC3E}">
        <p14:creationId xmlns:p14="http://schemas.microsoft.com/office/powerpoint/2010/main" val="3490353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II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4003829" y="372163"/>
            <a:ext cx="7063666" cy="1200329"/>
          </a:xfrm>
          <a:prstGeom prst="rect">
            <a:avLst/>
          </a:prstGeom>
        </p:spPr>
        <p:txBody>
          <a:bodyPr wrap="square">
            <a:spAutoFit/>
          </a:bodyPr>
          <a:lstStyle/>
          <a:p>
            <a:r>
              <a:rPr lang="en-GB" sz="3600" dirty="0">
                <a:solidFill>
                  <a:schemeClr val="bg1"/>
                </a:solidFill>
              </a:rPr>
              <a:t>	Accessing health services</a:t>
            </a:r>
          </a:p>
          <a:p>
            <a:r>
              <a:rPr lang="en-GB" sz="3600" dirty="0">
                <a:solidFill>
                  <a:schemeClr val="bg1"/>
                </a:solidFill>
              </a:rPr>
              <a:t>	</a:t>
            </a:r>
          </a:p>
        </p:txBody>
      </p:sp>
      <p:sp>
        <p:nvSpPr>
          <p:cNvPr id="2" name="TextBox 1">
            <a:extLst>
              <a:ext uri="{FF2B5EF4-FFF2-40B4-BE49-F238E27FC236}">
                <a16:creationId xmlns:a16="http://schemas.microsoft.com/office/drawing/2014/main" id="{64BC28C4-0AEF-4758-8015-62FBF0FB107D}"/>
              </a:ext>
            </a:extLst>
          </p:cNvPr>
          <p:cNvSpPr txBox="1"/>
          <p:nvPr/>
        </p:nvSpPr>
        <p:spPr>
          <a:xfrm>
            <a:off x="3770050" y="2059619"/>
            <a:ext cx="7575611" cy="3046988"/>
          </a:xfrm>
          <a:prstGeom prst="rect">
            <a:avLst/>
          </a:prstGeom>
          <a:noFill/>
        </p:spPr>
        <p:txBody>
          <a:bodyPr wrap="square" rtlCol="0">
            <a:spAutoFit/>
          </a:bodyPr>
          <a:lstStyle/>
          <a:p>
            <a:pPr marL="285750" indent="-285750">
              <a:buClr>
                <a:schemeClr val="bg1"/>
              </a:buClr>
              <a:buFont typeface="Arial" panose="020B0604020202020204" pitchFamily="34" charset="0"/>
              <a:buChar char="•"/>
            </a:pPr>
            <a:r>
              <a:rPr lang="en-GB" sz="1600" dirty="0">
                <a:solidFill>
                  <a:schemeClr val="bg1"/>
                </a:solidFill>
              </a:rPr>
              <a:t>Almost half of Deaf patients have to go in person to their GP practice to book an appointment (Sign Health, 2014). </a:t>
            </a:r>
          </a:p>
          <a:p>
            <a:pPr marL="285750" indent="-285750">
              <a:buClr>
                <a:schemeClr val="bg1"/>
              </a:buClr>
              <a:buFont typeface="Arial" panose="020B0604020202020204" pitchFamily="34" charset="0"/>
              <a:buChar char="•"/>
            </a:pPr>
            <a:endParaRPr lang="en-GB" sz="1600" dirty="0">
              <a:solidFill>
                <a:schemeClr val="bg1"/>
              </a:solidFill>
            </a:endParaRPr>
          </a:p>
          <a:p>
            <a:pPr>
              <a:buClr>
                <a:schemeClr val="bg1"/>
              </a:buCl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Numerous reports of relatives who had to phone GP practices to make appointments for Deaf individuals as well as GP practices refusing to book appointments for Deaf patients who came to the practice in person as the practice only accepted bookings over the phone (cf. BDA, 2016).</a:t>
            </a:r>
          </a:p>
          <a:p>
            <a:pPr marL="285750" indent="-285750">
              <a:buClr>
                <a:schemeClr val="bg1"/>
              </a:buClr>
              <a:buFont typeface="Arial" panose="020B0604020202020204" pitchFamily="34" charset="0"/>
              <a:buChar char="•"/>
            </a:pPr>
            <a:endParaRPr lang="en-GB" sz="1600" dirty="0">
              <a:solidFill>
                <a:schemeClr val="bg1"/>
              </a:solidFill>
            </a:endParaRPr>
          </a:p>
          <a:p>
            <a:pPr>
              <a:buClr>
                <a:schemeClr val="bg1"/>
              </a:buCl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This difficulty in accessing services causes up to 70% of Deaf individuals not seeing a health care provider even though they wanted to (Sign Health, 2014).</a:t>
            </a:r>
          </a:p>
        </p:txBody>
      </p:sp>
    </p:spTree>
    <p:extLst>
      <p:ext uri="{BB962C8B-B14F-4D97-AF65-F5344CB8AC3E}">
        <p14:creationId xmlns:p14="http://schemas.microsoft.com/office/powerpoint/2010/main" val="413574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332818" y="1354656"/>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Focus group response </a:t>
            </a:r>
            <a:br>
              <a:rPr lang="en-GB" dirty="0"/>
            </a:br>
            <a:endParaRPr lang="en-GB" dirty="0"/>
          </a:p>
        </p:txBody>
      </p:sp>
      <p:sp>
        <p:nvSpPr>
          <p:cNvPr id="5" name="Rectangle 4">
            <a:extLst>
              <a:ext uri="{FF2B5EF4-FFF2-40B4-BE49-F238E27FC236}">
                <a16:creationId xmlns:a16="http://schemas.microsoft.com/office/drawing/2014/main" id="{4B2C484B-B40D-4D66-BB6D-2C9C560C5FD9}"/>
              </a:ext>
            </a:extLst>
          </p:cNvPr>
          <p:cNvSpPr/>
          <p:nvPr/>
        </p:nvSpPr>
        <p:spPr>
          <a:xfrm>
            <a:off x="3975921" y="247686"/>
            <a:ext cx="7232137" cy="1200329"/>
          </a:xfrm>
          <a:prstGeom prst="rect">
            <a:avLst/>
          </a:prstGeom>
        </p:spPr>
        <p:txBody>
          <a:bodyPr wrap="square">
            <a:spAutoFit/>
          </a:bodyPr>
          <a:lstStyle/>
          <a:p>
            <a:r>
              <a:rPr lang="en-GB" sz="3600" dirty="0">
                <a:solidFill>
                  <a:schemeClr val="bg1"/>
                </a:solidFill>
              </a:rPr>
              <a:t>	Accessing health services</a:t>
            </a:r>
          </a:p>
          <a:p>
            <a:r>
              <a:rPr lang="en-GB" sz="3600" dirty="0">
                <a:solidFill>
                  <a:schemeClr val="bg1"/>
                </a:solidFill>
              </a:rPr>
              <a:t>	</a:t>
            </a:r>
          </a:p>
        </p:txBody>
      </p:sp>
      <p:sp>
        <p:nvSpPr>
          <p:cNvPr id="2" name="TextBox 1">
            <a:extLst>
              <a:ext uri="{FF2B5EF4-FFF2-40B4-BE49-F238E27FC236}">
                <a16:creationId xmlns:a16="http://schemas.microsoft.com/office/drawing/2014/main" id="{03F8193C-3DA9-4372-9032-E26EBB296BD1}"/>
              </a:ext>
            </a:extLst>
          </p:cNvPr>
          <p:cNvSpPr txBox="1"/>
          <p:nvPr/>
        </p:nvSpPr>
        <p:spPr>
          <a:xfrm>
            <a:off x="4140159" y="1662446"/>
            <a:ext cx="6903662" cy="2308324"/>
          </a:xfrm>
          <a:prstGeom prst="rect">
            <a:avLst/>
          </a:prstGeom>
          <a:noFill/>
        </p:spPr>
        <p:txBody>
          <a:bodyPr wrap="square" rtlCol="0">
            <a:spAutoFit/>
          </a:bodyPr>
          <a:lstStyle/>
          <a:p>
            <a:r>
              <a:rPr lang="en-GB" sz="2400" i="1" dirty="0">
                <a:solidFill>
                  <a:schemeClr val="bg1"/>
                </a:solidFill>
              </a:rPr>
              <a:t>“So, if I want to book an appointment, I physically have to go to the health centre to say that I need an appointment to see the doctor and that I need an interpreter.”</a:t>
            </a:r>
          </a:p>
          <a:p>
            <a:r>
              <a:rPr lang="en-GB" sz="2400" dirty="0">
                <a:solidFill>
                  <a:schemeClr val="bg1"/>
                </a:solidFill>
              </a:rPr>
              <a:t>(woman, South Wales)</a:t>
            </a:r>
          </a:p>
          <a:p>
            <a:endParaRPr lang="en-GB" sz="2400" i="1" dirty="0">
              <a:solidFill>
                <a:schemeClr val="bg1"/>
              </a:solidFill>
            </a:endParaRPr>
          </a:p>
        </p:txBody>
      </p:sp>
      <p:sp>
        <p:nvSpPr>
          <p:cNvPr id="3" name="TextBox 2">
            <a:extLst>
              <a:ext uri="{FF2B5EF4-FFF2-40B4-BE49-F238E27FC236}">
                <a16:creationId xmlns:a16="http://schemas.microsoft.com/office/drawing/2014/main" id="{1A0E9D90-AD9E-46C3-937D-EBA25BA96F1C}"/>
              </a:ext>
            </a:extLst>
          </p:cNvPr>
          <p:cNvSpPr txBox="1"/>
          <p:nvPr/>
        </p:nvSpPr>
        <p:spPr>
          <a:xfrm>
            <a:off x="4077810" y="4046701"/>
            <a:ext cx="7232137" cy="2308324"/>
          </a:xfrm>
          <a:prstGeom prst="rect">
            <a:avLst/>
          </a:prstGeom>
          <a:noFill/>
        </p:spPr>
        <p:txBody>
          <a:bodyPr wrap="square" rtlCol="0">
            <a:spAutoFit/>
          </a:bodyPr>
          <a:lstStyle/>
          <a:p>
            <a:r>
              <a:rPr lang="en-GB" sz="2400" i="1" dirty="0">
                <a:solidFill>
                  <a:schemeClr val="bg1"/>
                </a:solidFill>
              </a:rPr>
              <a:t>I can’t text them. I would love to be able to text them. It would be so much easier for me. But I can’t. I’ve got to literally walk there and say, ‘can I make an  appointment for a week or two weeks’ time?’</a:t>
            </a:r>
          </a:p>
          <a:p>
            <a:r>
              <a:rPr lang="en-GB" sz="2400" dirty="0">
                <a:solidFill>
                  <a:schemeClr val="bg1"/>
                </a:solidFill>
              </a:rPr>
              <a:t>(woman, South Wales)</a:t>
            </a:r>
          </a:p>
          <a:p>
            <a:endParaRPr lang="en-GB" sz="2400" i="1" dirty="0">
              <a:solidFill>
                <a:schemeClr val="bg1"/>
              </a:solidFill>
            </a:endParaRPr>
          </a:p>
        </p:txBody>
      </p:sp>
    </p:spTree>
    <p:extLst>
      <p:ext uri="{BB962C8B-B14F-4D97-AF65-F5344CB8AC3E}">
        <p14:creationId xmlns:p14="http://schemas.microsoft.com/office/powerpoint/2010/main" val="184748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332818" y="1354656"/>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Access to Interpreters </a:t>
            </a:r>
            <a:br>
              <a:rPr lang="en-GB" dirty="0"/>
            </a:br>
            <a:br>
              <a:rPr lang="en-GB" dirty="0"/>
            </a:br>
            <a:endParaRPr lang="en-GB" dirty="0"/>
          </a:p>
        </p:txBody>
      </p:sp>
      <p:sp>
        <p:nvSpPr>
          <p:cNvPr id="5" name="Rectangle 4">
            <a:extLst>
              <a:ext uri="{FF2B5EF4-FFF2-40B4-BE49-F238E27FC236}">
                <a16:creationId xmlns:a16="http://schemas.microsoft.com/office/drawing/2014/main" id="{4B2C484B-B40D-4D66-BB6D-2C9C560C5FD9}"/>
              </a:ext>
            </a:extLst>
          </p:cNvPr>
          <p:cNvSpPr/>
          <p:nvPr/>
        </p:nvSpPr>
        <p:spPr>
          <a:xfrm>
            <a:off x="3975921" y="247686"/>
            <a:ext cx="7232137" cy="646331"/>
          </a:xfrm>
          <a:prstGeom prst="rect">
            <a:avLst/>
          </a:prstGeom>
        </p:spPr>
        <p:txBody>
          <a:bodyPr wrap="square">
            <a:spAutoFit/>
          </a:bodyPr>
          <a:lstStyle/>
          <a:p>
            <a:r>
              <a:rPr lang="en-GB" sz="3600" dirty="0">
                <a:solidFill>
                  <a:schemeClr val="bg1"/>
                </a:solidFill>
              </a:rPr>
              <a:t>		</a:t>
            </a:r>
          </a:p>
        </p:txBody>
      </p:sp>
      <p:sp>
        <p:nvSpPr>
          <p:cNvPr id="2" name="TextBox 1">
            <a:extLst>
              <a:ext uri="{FF2B5EF4-FFF2-40B4-BE49-F238E27FC236}">
                <a16:creationId xmlns:a16="http://schemas.microsoft.com/office/drawing/2014/main" id="{03F8193C-3DA9-4372-9032-E26EBB296BD1}"/>
              </a:ext>
            </a:extLst>
          </p:cNvPr>
          <p:cNvSpPr txBox="1"/>
          <p:nvPr/>
        </p:nvSpPr>
        <p:spPr>
          <a:xfrm>
            <a:off x="3838317" y="1905506"/>
            <a:ext cx="7542855" cy="3416320"/>
          </a:xfrm>
          <a:prstGeom prst="rect">
            <a:avLst/>
          </a:prstGeom>
          <a:noFill/>
        </p:spPr>
        <p:txBody>
          <a:bodyPr wrap="square" rtlCol="0">
            <a:spAutoFit/>
          </a:bodyPr>
          <a:lstStyle/>
          <a:p>
            <a:pPr marL="342900" indent="-342900">
              <a:buClr>
                <a:schemeClr val="bg1"/>
              </a:buClr>
              <a:buFont typeface="Arial" panose="020B0604020202020204" pitchFamily="34" charset="0"/>
              <a:buChar char="•"/>
            </a:pPr>
            <a:r>
              <a:rPr lang="en-GB" sz="2400" dirty="0">
                <a:solidFill>
                  <a:schemeClr val="bg1"/>
                </a:solidFill>
              </a:rPr>
              <a:t>Insufficient and inconsistent access to interpreters was probably the most common and pertinent issue raised by participants across the three focus groups.</a:t>
            </a:r>
          </a:p>
          <a:p>
            <a:endParaRPr lang="en-GB" sz="2400" dirty="0">
              <a:solidFill>
                <a:schemeClr val="bg1"/>
              </a:solidFill>
            </a:endParaRPr>
          </a:p>
          <a:p>
            <a:endParaRPr lang="en-GB" sz="2400" dirty="0">
              <a:solidFill>
                <a:schemeClr val="bg1"/>
              </a:solidFill>
            </a:endParaRPr>
          </a:p>
          <a:p>
            <a:pPr marL="342900" indent="-342900">
              <a:buClr>
                <a:schemeClr val="bg1"/>
              </a:buClr>
              <a:buFont typeface="Arial" panose="020B0604020202020204" pitchFamily="34" charset="0"/>
              <a:buChar char="•"/>
            </a:pPr>
            <a:r>
              <a:rPr lang="en-GB" sz="2400" dirty="0">
                <a:solidFill>
                  <a:schemeClr val="bg1"/>
                </a:solidFill>
              </a:rPr>
              <a:t>‘Having enough time’ includes having the interpreter available a little before the appointment and also after the appointment. </a:t>
            </a:r>
          </a:p>
        </p:txBody>
      </p:sp>
    </p:spTree>
    <p:extLst>
      <p:ext uri="{BB962C8B-B14F-4D97-AF65-F5344CB8AC3E}">
        <p14:creationId xmlns:p14="http://schemas.microsoft.com/office/powerpoint/2010/main" val="1383795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332818" y="1354656"/>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Focus group response </a:t>
            </a:r>
            <a:br>
              <a:rPr lang="en-GB" dirty="0"/>
            </a:br>
            <a:endParaRPr lang="en-GB" dirty="0"/>
          </a:p>
        </p:txBody>
      </p:sp>
      <p:sp>
        <p:nvSpPr>
          <p:cNvPr id="5" name="Rectangle 4">
            <a:extLst>
              <a:ext uri="{FF2B5EF4-FFF2-40B4-BE49-F238E27FC236}">
                <a16:creationId xmlns:a16="http://schemas.microsoft.com/office/drawing/2014/main" id="{4B2C484B-B40D-4D66-BB6D-2C9C560C5FD9}"/>
              </a:ext>
            </a:extLst>
          </p:cNvPr>
          <p:cNvSpPr/>
          <p:nvPr/>
        </p:nvSpPr>
        <p:spPr>
          <a:xfrm>
            <a:off x="3975921" y="247686"/>
            <a:ext cx="7232137" cy="646331"/>
          </a:xfrm>
          <a:prstGeom prst="rect">
            <a:avLst/>
          </a:prstGeom>
        </p:spPr>
        <p:txBody>
          <a:bodyPr wrap="square">
            <a:spAutoFit/>
          </a:bodyPr>
          <a:lstStyle/>
          <a:p>
            <a:r>
              <a:rPr lang="en-GB" sz="3600" dirty="0">
                <a:solidFill>
                  <a:schemeClr val="bg1"/>
                </a:solidFill>
              </a:rPr>
              <a:t>		</a:t>
            </a:r>
          </a:p>
        </p:txBody>
      </p:sp>
      <p:sp>
        <p:nvSpPr>
          <p:cNvPr id="3" name="Rectangle 2">
            <a:extLst>
              <a:ext uri="{FF2B5EF4-FFF2-40B4-BE49-F238E27FC236}">
                <a16:creationId xmlns:a16="http://schemas.microsoft.com/office/drawing/2014/main" id="{E66DCBC5-F9E6-47E2-9BA0-B2500A4F40EC}"/>
              </a:ext>
            </a:extLst>
          </p:cNvPr>
          <p:cNvSpPr/>
          <p:nvPr/>
        </p:nvSpPr>
        <p:spPr>
          <a:xfrm>
            <a:off x="3975921" y="894017"/>
            <a:ext cx="3184124" cy="1938992"/>
          </a:xfrm>
          <a:prstGeom prst="rect">
            <a:avLst/>
          </a:prstGeom>
        </p:spPr>
        <p:txBody>
          <a:bodyPr wrap="square">
            <a:spAutoFit/>
          </a:bodyPr>
          <a:lstStyle/>
          <a:p>
            <a:r>
              <a:rPr lang="en-GB" sz="2000" i="1" dirty="0">
                <a:solidFill>
                  <a:schemeClr val="bg1"/>
                </a:solidFill>
              </a:rPr>
              <a:t>“Sometimes I ask for an</a:t>
            </a:r>
          </a:p>
          <a:p>
            <a:r>
              <a:rPr lang="en-GB" sz="2000" i="1" dirty="0">
                <a:solidFill>
                  <a:schemeClr val="bg1"/>
                </a:solidFill>
              </a:rPr>
              <a:t>interpreter, but I don’t have one. So, I use my brother. He can sign</a:t>
            </a:r>
          </a:p>
          <a:p>
            <a:r>
              <a:rPr lang="en-GB" sz="2000" i="1" dirty="0">
                <a:solidFill>
                  <a:schemeClr val="bg1"/>
                </a:solidFill>
              </a:rPr>
              <a:t>so that’s not a problem.”</a:t>
            </a:r>
          </a:p>
          <a:p>
            <a:r>
              <a:rPr lang="en-GB" sz="2000" dirty="0">
                <a:solidFill>
                  <a:schemeClr val="bg1"/>
                </a:solidFill>
              </a:rPr>
              <a:t>(man, South Wales)</a:t>
            </a:r>
          </a:p>
        </p:txBody>
      </p:sp>
      <p:sp>
        <p:nvSpPr>
          <p:cNvPr id="4" name="Rectangle 3">
            <a:extLst>
              <a:ext uri="{FF2B5EF4-FFF2-40B4-BE49-F238E27FC236}">
                <a16:creationId xmlns:a16="http://schemas.microsoft.com/office/drawing/2014/main" id="{D6F68F55-2B73-46B9-8BF5-CEB023C82C6B}"/>
              </a:ext>
            </a:extLst>
          </p:cNvPr>
          <p:cNvSpPr/>
          <p:nvPr/>
        </p:nvSpPr>
        <p:spPr>
          <a:xfrm>
            <a:off x="8157099" y="951192"/>
            <a:ext cx="3323107" cy="1323439"/>
          </a:xfrm>
          <a:prstGeom prst="rect">
            <a:avLst/>
          </a:prstGeom>
        </p:spPr>
        <p:txBody>
          <a:bodyPr wrap="square">
            <a:spAutoFit/>
          </a:bodyPr>
          <a:lstStyle/>
          <a:p>
            <a:r>
              <a:rPr lang="en-GB" sz="2000" i="1" dirty="0">
                <a:solidFill>
                  <a:schemeClr val="bg1"/>
                </a:solidFill>
              </a:rPr>
              <a:t>“I don’t want my daughters</a:t>
            </a:r>
          </a:p>
          <a:p>
            <a:r>
              <a:rPr lang="en-GB" sz="2000" i="1" dirty="0">
                <a:solidFill>
                  <a:schemeClr val="bg1"/>
                </a:solidFill>
              </a:rPr>
              <a:t>with me to interpret. It’s a</a:t>
            </a:r>
          </a:p>
          <a:p>
            <a:r>
              <a:rPr lang="en-GB" sz="2000" i="1" dirty="0">
                <a:solidFill>
                  <a:schemeClr val="bg1"/>
                </a:solidFill>
              </a:rPr>
              <a:t>private appointment.”</a:t>
            </a:r>
          </a:p>
          <a:p>
            <a:r>
              <a:rPr lang="en-GB" sz="2000" dirty="0">
                <a:solidFill>
                  <a:schemeClr val="bg1"/>
                </a:solidFill>
              </a:rPr>
              <a:t>(woman, North Wales)</a:t>
            </a:r>
          </a:p>
        </p:txBody>
      </p:sp>
      <p:sp>
        <p:nvSpPr>
          <p:cNvPr id="7" name="Rectangle 6">
            <a:extLst>
              <a:ext uri="{FF2B5EF4-FFF2-40B4-BE49-F238E27FC236}">
                <a16:creationId xmlns:a16="http://schemas.microsoft.com/office/drawing/2014/main" id="{3C270491-DEBE-4203-BC9E-394EA2DF21CF}"/>
              </a:ext>
            </a:extLst>
          </p:cNvPr>
          <p:cNvSpPr/>
          <p:nvPr/>
        </p:nvSpPr>
        <p:spPr>
          <a:xfrm>
            <a:off x="3863470" y="3655247"/>
            <a:ext cx="4209291" cy="2246769"/>
          </a:xfrm>
          <a:prstGeom prst="rect">
            <a:avLst/>
          </a:prstGeom>
        </p:spPr>
        <p:txBody>
          <a:bodyPr wrap="square">
            <a:spAutoFit/>
          </a:bodyPr>
          <a:lstStyle/>
          <a:p>
            <a:r>
              <a:rPr lang="en-GB" sz="2000" i="1" dirty="0">
                <a:solidFill>
                  <a:schemeClr val="bg1"/>
                </a:solidFill>
              </a:rPr>
              <a:t>“So, they might say you haven’t</a:t>
            </a:r>
          </a:p>
          <a:p>
            <a:r>
              <a:rPr lang="en-GB" sz="2000" i="1" dirty="0">
                <a:solidFill>
                  <a:schemeClr val="bg1"/>
                </a:solidFill>
              </a:rPr>
              <a:t>given us enough notice to</a:t>
            </a:r>
          </a:p>
          <a:p>
            <a:r>
              <a:rPr lang="en-GB" sz="2000" i="1" dirty="0">
                <a:solidFill>
                  <a:schemeClr val="bg1"/>
                </a:solidFill>
              </a:rPr>
              <a:t>get interpreters. There aren’t</a:t>
            </a:r>
          </a:p>
          <a:p>
            <a:r>
              <a:rPr lang="en-GB" sz="2000" i="1" dirty="0">
                <a:solidFill>
                  <a:schemeClr val="bg1"/>
                </a:solidFill>
              </a:rPr>
              <a:t>enough interpreters here. You</a:t>
            </a:r>
          </a:p>
          <a:p>
            <a:r>
              <a:rPr lang="en-GB" sz="2000" i="1" dirty="0">
                <a:solidFill>
                  <a:schemeClr val="bg1"/>
                </a:solidFill>
              </a:rPr>
              <a:t>have to wait for over two weeks</a:t>
            </a:r>
          </a:p>
          <a:p>
            <a:r>
              <a:rPr lang="en-GB" sz="2000" i="1" dirty="0">
                <a:solidFill>
                  <a:schemeClr val="bg1"/>
                </a:solidFill>
              </a:rPr>
              <a:t>to get one.”</a:t>
            </a:r>
          </a:p>
          <a:p>
            <a:r>
              <a:rPr lang="en-GB" sz="2000" dirty="0">
                <a:solidFill>
                  <a:schemeClr val="bg1"/>
                </a:solidFill>
              </a:rPr>
              <a:t>(man, South Wales)</a:t>
            </a:r>
          </a:p>
        </p:txBody>
      </p:sp>
      <p:sp>
        <p:nvSpPr>
          <p:cNvPr id="8" name="Rectangle 7">
            <a:extLst>
              <a:ext uri="{FF2B5EF4-FFF2-40B4-BE49-F238E27FC236}">
                <a16:creationId xmlns:a16="http://schemas.microsoft.com/office/drawing/2014/main" id="{9C1F8E42-B293-4C70-A25C-2D66A9AD4AF6}"/>
              </a:ext>
            </a:extLst>
          </p:cNvPr>
          <p:cNvSpPr/>
          <p:nvPr/>
        </p:nvSpPr>
        <p:spPr>
          <a:xfrm>
            <a:off x="8157099" y="3655247"/>
            <a:ext cx="3135297" cy="1323439"/>
          </a:xfrm>
          <a:prstGeom prst="rect">
            <a:avLst/>
          </a:prstGeom>
        </p:spPr>
        <p:txBody>
          <a:bodyPr wrap="square">
            <a:spAutoFit/>
          </a:bodyPr>
          <a:lstStyle/>
          <a:p>
            <a:r>
              <a:rPr lang="en-GB" sz="2000" i="1" dirty="0">
                <a:solidFill>
                  <a:schemeClr val="bg1"/>
                </a:solidFill>
              </a:rPr>
              <a:t>“There are no interpreters</a:t>
            </a:r>
          </a:p>
          <a:p>
            <a:r>
              <a:rPr lang="en-GB" sz="2000" i="1" dirty="0">
                <a:solidFill>
                  <a:schemeClr val="bg1"/>
                </a:solidFill>
              </a:rPr>
              <a:t>over the weekend. It’s not</a:t>
            </a:r>
          </a:p>
          <a:p>
            <a:r>
              <a:rPr lang="en-GB" sz="2000" i="1" dirty="0">
                <a:solidFill>
                  <a:schemeClr val="bg1"/>
                </a:solidFill>
              </a:rPr>
              <a:t>24 hours a day.”</a:t>
            </a:r>
          </a:p>
          <a:p>
            <a:r>
              <a:rPr lang="en-GB" sz="2000" dirty="0">
                <a:solidFill>
                  <a:schemeClr val="bg1"/>
                </a:solidFill>
              </a:rPr>
              <a:t>(woman, North Wales)</a:t>
            </a:r>
          </a:p>
        </p:txBody>
      </p:sp>
    </p:spTree>
    <p:extLst>
      <p:ext uri="{BB962C8B-B14F-4D97-AF65-F5344CB8AC3E}">
        <p14:creationId xmlns:p14="http://schemas.microsoft.com/office/powerpoint/2010/main" val="407685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a:t>Overview</a:t>
            </a:r>
            <a:endParaRPr/>
          </a:p>
        </p:txBody>
      </p:sp>
      <p:sp>
        <p:nvSpPr>
          <p:cNvPr id="97" name="Google Shape;97;p2"/>
          <p:cNvSpPr txBox="1">
            <a:spLocks noGrp="1"/>
          </p:cNvSpPr>
          <p:nvPr>
            <p:ph type="body" idx="1"/>
          </p:nvPr>
        </p:nvSpPr>
        <p:spPr>
          <a:xfrm>
            <a:off x="3869268" y="864108"/>
            <a:ext cx="7315200" cy="5120640"/>
          </a:xfrm>
          <a:prstGeom prst="rect">
            <a:avLst/>
          </a:prstGeom>
          <a:noFill/>
          <a:ln>
            <a:noFill/>
          </a:ln>
        </p:spPr>
        <p:txBody>
          <a:bodyPr spcFirstLastPara="1" wrap="square" lIns="91425" tIns="45700" rIns="91425" bIns="45700" anchor="ctr" anchorCtr="0">
            <a:noAutofit/>
          </a:bodyPr>
          <a:lstStyle/>
          <a:p>
            <a:pPr marL="182880" lvl="0" indent="-182880" algn="l" rtl="0">
              <a:lnSpc>
                <a:spcPct val="90000"/>
              </a:lnSpc>
              <a:spcBef>
                <a:spcPts val="0"/>
              </a:spcBef>
              <a:spcAft>
                <a:spcPts val="0"/>
              </a:spcAft>
              <a:buSzPts val="2800"/>
              <a:buChar char="●"/>
            </a:pPr>
            <a:r>
              <a:rPr lang="de-AT" sz="2800" dirty="0">
                <a:solidFill>
                  <a:schemeClr val="lt1"/>
                </a:solidFill>
              </a:rPr>
              <a:t>Introduction</a:t>
            </a:r>
            <a:endParaRPr sz="2800" dirty="0">
              <a:solidFill>
                <a:schemeClr val="lt1"/>
              </a:solidFill>
            </a:endParaRPr>
          </a:p>
          <a:p>
            <a:pPr marL="182880" lvl="0" indent="-182880">
              <a:buSzPts val="2800"/>
            </a:pPr>
            <a:r>
              <a:rPr lang="de-AT" sz="2800" dirty="0">
                <a:solidFill>
                  <a:schemeClr val="lt1"/>
                </a:solidFill>
              </a:rPr>
              <a:t>Methods</a:t>
            </a:r>
          </a:p>
          <a:p>
            <a:pPr marL="182880" lvl="0" indent="-182880">
              <a:buSzPts val="2800"/>
            </a:pPr>
            <a:r>
              <a:rPr lang="de-AT" sz="2800" dirty="0">
                <a:solidFill>
                  <a:schemeClr val="lt1"/>
                </a:solidFill>
              </a:rPr>
              <a:t>Results and discussion</a:t>
            </a:r>
          </a:p>
          <a:p>
            <a:pPr marL="0" lvl="0" indent="0">
              <a:buSzPts val="2800"/>
              <a:buNone/>
            </a:pPr>
            <a:r>
              <a:rPr lang="en-GB" sz="1800" dirty="0">
                <a:solidFill>
                  <a:schemeClr val="lt1"/>
                </a:solidFill>
              </a:rPr>
              <a:t>	Health information</a:t>
            </a:r>
          </a:p>
          <a:p>
            <a:pPr marL="0" lvl="0" indent="0">
              <a:buSzPts val="2800"/>
              <a:buNone/>
            </a:pPr>
            <a:r>
              <a:rPr lang="en-GB" sz="1800" dirty="0">
                <a:solidFill>
                  <a:schemeClr val="lt1"/>
                </a:solidFill>
              </a:rPr>
              <a:t>	Accessing health services</a:t>
            </a:r>
          </a:p>
          <a:p>
            <a:pPr marL="0" lvl="0" indent="0">
              <a:buSzPts val="2800"/>
              <a:buNone/>
            </a:pPr>
            <a:r>
              <a:rPr lang="en-GB" sz="1800" dirty="0">
                <a:solidFill>
                  <a:schemeClr val="lt1"/>
                </a:solidFill>
              </a:rPr>
              <a:t>	Hospitals and emergency services</a:t>
            </a:r>
          </a:p>
          <a:p>
            <a:pPr marL="0" lvl="0" indent="0">
              <a:buSzPts val="2800"/>
              <a:buNone/>
            </a:pPr>
            <a:r>
              <a:rPr lang="en-GB" sz="1800" dirty="0">
                <a:solidFill>
                  <a:schemeClr val="lt1"/>
                </a:solidFill>
              </a:rPr>
              <a:t>	Mental health</a:t>
            </a:r>
          </a:p>
          <a:p>
            <a:pPr marL="0" lvl="0" indent="0">
              <a:buSzPts val="2800"/>
              <a:buNone/>
            </a:pPr>
            <a:r>
              <a:rPr lang="en-GB" sz="1800" dirty="0">
                <a:solidFill>
                  <a:schemeClr val="lt1"/>
                </a:solidFill>
              </a:rPr>
              <a:t>	Doctor-patient relationship</a:t>
            </a:r>
          </a:p>
          <a:p>
            <a:pPr marL="182880" lvl="0" indent="-182880">
              <a:buSzPts val="2800"/>
            </a:pPr>
            <a:r>
              <a:rPr lang="en-GB" sz="2800" dirty="0">
                <a:solidFill>
                  <a:schemeClr val="lt1"/>
                </a:solidFill>
              </a:rPr>
              <a:t>Key considerations and potential actions </a:t>
            </a:r>
            <a:endParaRPr lang="en-GB" dirty="0"/>
          </a:p>
          <a:p>
            <a:pPr marL="182880" lvl="0" indent="-182880">
              <a:spcBef>
                <a:spcPts val="1450"/>
              </a:spcBef>
              <a:buSzPts val="2800"/>
            </a:pPr>
            <a:r>
              <a:rPr lang="de-AT" sz="2800" dirty="0">
                <a:solidFill>
                  <a:schemeClr val="lt1"/>
                </a:solidFill>
              </a:rPr>
              <a:t>Future directions</a:t>
            </a:r>
          </a:p>
          <a:p>
            <a:pPr marL="182880" lvl="0" indent="-182880">
              <a:spcBef>
                <a:spcPts val="1450"/>
              </a:spcBef>
              <a:buSzPts val="2800"/>
            </a:pPr>
            <a:r>
              <a:rPr lang="en-GB" sz="2800" dirty="0">
                <a:solidFill>
                  <a:schemeClr val="lt1"/>
                </a:solidFill>
              </a:rPr>
              <a:t>The next step: Importance of co-production</a:t>
            </a:r>
            <a:endParaRPr sz="2800" dirty="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III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4202098" y="454942"/>
            <a:ext cx="7152442" cy="1077218"/>
          </a:xfrm>
          <a:prstGeom prst="rect">
            <a:avLst/>
          </a:prstGeom>
        </p:spPr>
        <p:txBody>
          <a:bodyPr wrap="square">
            <a:spAutoFit/>
          </a:bodyPr>
          <a:lstStyle/>
          <a:p>
            <a:r>
              <a:rPr lang="en-GB" sz="3200" dirty="0">
                <a:solidFill>
                  <a:schemeClr val="bg1"/>
                </a:solidFill>
              </a:rPr>
              <a:t>Hospitals and emergency services</a:t>
            </a:r>
          </a:p>
          <a:p>
            <a:r>
              <a:rPr lang="en-GB" sz="3200" dirty="0">
                <a:solidFill>
                  <a:schemeClr val="bg1"/>
                </a:solidFill>
              </a:rPr>
              <a:t>	</a:t>
            </a:r>
          </a:p>
        </p:txBody>
      </p:sp>
      <p:sp>
        <p:nvSpPr>
          <p:cNvPr id="2" name="Rectangle 1">
            <a:extLst>
              <a:ext uri="{FF2B5EF4-FFF2-40B4-BE49-F238E27FC236}">
                <a16:creationId xmlns:a16="http://schemas.microsoft.com/office/drawing/2014/main" id="{13D7D7AA-DE76-467D-ADDB-E5ED65680508}"/>
              </a:ext>
            </a:extLst>
          </p:cNvPr>
          <p:cNvSpPr/>
          <p:nvPr/>
        </p:nvSpPr>
        <p:spPr>
          <a:xfrm>
            <a:off x="4042298" y="1727469"/>
            <a:ext cx="7312241" cy="1477328"/>
          </a:xfrm>
          <a:prstGeom prst="rect">
            <a:avLst/>
          </a:prstGeom>
        </p:spPr>
        <p:txBody>
          <a:bodyPr wrap="square">
            <a:spAutoFit/>
          </a:bodyPr>
          <a:lstStyle/>
          <a:p>
            <a:pPr marL="285750" indent="-285750">
              <a:buClr>
                <a:schemeClr val="bg1"/>
              </a:buClr>
              <a:buFont typeface="Arial" panose="020B0604020202020204" pitchFamily="34" charset="0"/>
              <a:buChar char="•"/>
            </a:pPr>
            <a:r>
              <a:rPr lang="en-GB" sz="1800" dirty="0">
                <a:solidFill>
                  <a:schemeClr val="bg1"/>
                </a:solidFill>
              </a:rPr>
              <a:t>Deaf patients generally have poor access to hospitals and emergency services. For example, one study found that BSL interpreters were present at only 17% of GP consultations. This number went down even further with interpreters present at only 7% of hospital emergency consultations (Reeves et al., 2004).</a:t>
            </a:r>
          </a:p>
        </p:txBody>
      </p:sp>
      <p:sp>
        <p:nvSpPr>
          <p:cNvPr id="3" name="Rectangle 2">
            <a:extLst>
              <a:ext uri="{FF2B5EF4-FFF2-40B4-BE49-F238E27FC236}">
                <a16:creationId xmlns:a16="http://schemas.microsoft.com/office/drawing/2014/main" id="{F88608A3-EF95-4079-BB49-3567A95C2487}"/>
              </a:ext>
            </a:extLst>
          </p:cNvPr>
          <p:cNvSpPr/>
          <p:nvPr/>
        </p:nvSpPr>
        <p:spPr>
          <a:xfrm>
            <a:off x="4042298" y="3848513"/>
            <a:ext cx="6841725" cy="1200329"/>
          </a:xfrm>
          <a:prstGeom prst="rect">
            <a:avLst/>
          </a:prstGeom>
        </p:spPr>
        <p:txBody>
          <a:bodyPr wrap="square">
            <a:spAutoFit/>
          </a:bodyPr>
          <a:lstStyle/>
          <a:p>
            <a:pPr marL="342900" indent="-342900">
              <a:buClr>
                <a:schemeClr val="bg1"/>
              </a:buClr>
              <a:buFont typeface="Arial" panose="020B0604020202020204" pitchFamily="34" charset="0"/>
              <a:buChar char="•"/>
            </a:pPr>
            <a:r>
              <a:rPr lang="en-GB" sz="1800" dirty="0">
                <a:solidFill>
                  <a:schemeClr val="bg1"/>
                </a:solidFill>
                <a:latin typeface="+mn-lt"/>
              </a:rPr>
              <a:t>Our study participants have reported major difficulties in interacting with emergency services and hospitals. </a:t>
            </a:r>
          </a:p>
          <a:p>
            <a:pPr marL="342900" indent="-342900">
              <a:buClr>
                <a:schemeClr val="bg1"/>
              </a:buClr>
              <a:buFont typeface="Arial" panose="020B0604020202020204" pitchFamily="34" charset="0"/>
              <a:buChar char="•"/>
            </a:pPr>
            <a:endParaRPr lang="en-GB" sz="1800" dirty="0">
              <a:solidFill>
                <a:schemeClr val="bg1"/>
              </a:solidFill>
              <a:latin typeface="+mn-lt"/>
            </a:endParaRPr>
          </a:p>
          <a:p>
            <a:pPr marL="342900" indent="-342900">
              <a:buClr>
                <a:schemeClr val="bg1"/>
              </a:buClr>
              <a:buFont typeface="Arial" panose="020B0604020202020204" pitchFamily="34" charset="0"/>
              <a:buChar char="•"/>
            </a:pPr>
            <a:r>
              <a:rPr lang="en-GB" sz="1800" dirty="0">
                <a:solidFill>
                  <a:schemeClr val="bg1"/>
                </a:solidFill>
                <a:latin typeface="+mn-lt"/>
              </a:rPr>
              <a:t>This starts with contacting emergency services, such as 999.</a:t>
            </a:r>
          </a:p>
        </p:txBody>
      </p:sp>
    </p:spTree>
    <p:extLst>
      <p:ext uri="{BB962C8B-B14F-4D97-AF65-F5344CB8AC3E}">
        <p14:creationId xmlns:p14="http://schemas.microsoft.com/office/powerpoint/2010/main" val="1482968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III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4202098" y="454942"/>
            <a:ext cx="7152442" cy="1077218"/>
          </a:xfrm>
          <a:prstGeom prst="rect">
            <a:avLst/>
          </a:prstGeom>
        </p:spPr>
        <p:txBody>
          <a:bodyPr wrap="square">
            <a:spAutoFit/>
          </a:bodyPr>
          <a:lstStyle/>
          <a:p>
            <a:r>
              <a:rPr lang="en-GB" sz="3200" dirty="0">
                <a:solidFill>
                  <a:schemeClr val="bg1"/>
                </a:solidFill>
              </a:rPr>
              <a:t>Hospitals and emergency services</a:t>
            </a:r>
          </a:p>
          <a:p>
            <a:r>
              <a:rPr lang="en-GB" sz="3200" dirty="0">
                <a:solidFill>
                  <a:schemeClr val="bg1"/>
                </a:solidFill>
              </a:rPr>
              <a:t>	</a:t>
            </a:r>
          </a:p>
        </p:txBody>
      </p:sp>
      <p:sp>
        <p:nvSpPr>
          <p:cNvPr id="2" name="Rectangle 1">
            <a:extLst>
              <a:ext uri="{FF2B5EF4-FFF2-40B4-BE49-F238E27FC236}">
                <a16:creationId xmlns:a16="http://schemas.microsoft.com/office/drawing/2014/main" id="{7C733B40-571B-4FC9-82AA-AFBA6D0DB261}"/>
              </a:ext>
            </a:extLst>
          </p:cNvPr>
          <p:cNvSpPr/>
          <p:nvPr/>
        </p:nvSpPr>
        <p:spPr>
          <a:xfrm>
            <a:off x="3764132" y="1280473"/>
            <a:ext cx="7741328" cy="2308324"/>
          </a:xfrm>
          <a:prstGeom prst="rect">
            <a:avLst/>
          </a:prstGeom>
        </p:spPr>
        <p:txBody>
          <a:bodyPr wrap="square">
            <a:spAutoFit/>
          </a:bodyPr>
          <a:lstStyle/>
          <a:p>
            <a:r>
              <a:rPr lang="en-GB" sz="1600" i="1" dirty="0">
                <a:solidFill>
                  <a:schemeClr val="bg1"/>
                </a:solidFill>
              </a:rPr>
              <a:t>“There are all these questions that they are asking you. It’s not fair for us because hearing people, they’re on the phone, they’re asked questions, and they quickly answer them. Whereas us, we need to read the question, type the answer, and there’s all these questions. And all that we want to be able to say is ‘We need an ambulance. My partner is having a heart attack. Just something short and sweet. Because what’s happening is, we’re panicking, we don’t understand the English, there are all these questions being texted to us, it’s hard enough for us to understand it anyway without panicking at the same time.”</a:t>
            </a:r>
          </a:p>
          <a:p>
            <a:r>
              <a:rPr lang="en-GB" sz="1600" dirty="0">
                <a:solidFill>
                  <a:schemeClr val="bg1"/>
                </a:solidFill>
              </a:rPr>
              <a:t>(woman, South Wales)</a:t>
            </a:r>
          </a:p>
        </p:txBody>
      </p:sp>
      <p:sp>
        <p:nvSpPr>
          <p:cNvPr id="3" name="Rectangle 2">
            <a:extLst>
              <a:ext uri="{FF2B5EF4-FFF2-40B4-BE49-F238E27FC236}">
                <a16:creationId xmlns:a16="http://schemas.microsoft.com/office/drawing/2014/main" id="{CE90DB0E-4C07-47E0-8B8F-73FB4637CA78}"/>
              </a:ext>
            </a:extLst>
          </p:cNvPr>
          <p:cNvSpPr/>
          <p:nvPr/>
        </p:nvSpPr>
        <p:spPr>
          <a:xfrm>
            <a:off x="3829236" y="4012366"/>
            <a:ext cx="3343922" cy="2308324"/>
          </a:xfrm>
          <a:prstGeom prst="rect">
            <a:avLst/>
          </a:prstGeom>
        </p:spPr>
        <p:txBody>
          <a:bodyPr wrap="square">
            <a:spAutoFit/>
          </a:bodyPr>
          <a:lstStyle/>
          <a:p>
            <a:r>
              <a:rPr lang="en-GB" sz="1600" i="1" dirty="0">
                <a:solidFill>
                  <a:schemeClr val="bg1"/>
                </a:solidFill>
              </a:rPr>
              <a:t>“I already said to them ‘I</a:t>
            </a:r>
          </a:p>
          <a:p>
            <a:r>
              <a:rPr lang="en-GB" sz="1600" i="1" dirty="0">
                <a:solidFill>
                  <a:schemeClr val="bg1"/>
                </a:solidFill>
              </a:rPr>
              <a:t>don’t understand your words’.</a:t>
            </a:r>
          </a:p>
          <a:p>
            <a:r>
              <a:rPr lang="en-GB" sz="1600" i="1" dirty="0">
                <a:solidFill>
                  <a:schemeClr val="bg1"/>
                </a:solidFill>
              </a:rPr>
              <a:t>And they kept texting the</a:t>
            </a:r>
          </a:p>
          <a:p>
            <a:r>
              <a:rPr lang="en-GB" sz="1600" i="1" dirty="0">
                <a:solidFill>
                  <a:schemeClr val="bg1"/>
                </a:solidFill>
              </a:rPr>
              <a:t>same questions again. And I</a:t>
            </a:r>
          </a:p>
          <a:p>
            <a:r>
              <a:rPr lang="en-GB" sz="1600" i="1" dirty="0">
                <a:solidFill>
                  <a:schemeClr val="bg1"/>
                </a:solidFill>
              </a:rPr>
              <a:t>kept saying to them ‘I don’t</a:t>
            </a:r>
          </a:p>
          <a:p>
            <a:r>
              <a:rPr lang="en-GB" sz="1600" i="1" dirty="0">
                <a:solidFill>
                  <a:schemeClr val="bg1"/>
                </a:solidFill>
              </a:rPr>
              <a:t>understand you. I’m Deaf.’ […]</a:t>
            </a:r>
          </a:p>
          <a:p>
            <a:r>
              <a:rPr lang="en-GB" sz="1600" i="1" dirty="0">
                <a:solidFill>
                  <a:schemeClr val="bg1"/>
                </a:solidFill>
              </a:rPr>
              <a:t>They just refused to accept that</a:t>
            </a:r>
          </a:p>
          <a:p>
            <a:r>
              <a:rPr lang="en-GB" sz="1600" i="1" dirty="0">
                <a:solidFill>
                  <a:schemeClr val="bg1"/>
                </a:solidFill>
              </a:rPr>
              <a:t>I couldn’t understand them.”</a:t>
            </a:r>
          </a:p>
          <a:p>
            <a:r>
              <a:rPr lang="en-GB" sz="1600" dirty="0">
                <a:solidFill>
                  <a:schemeClr val="bg1"/>
                </a:solidFill>
              </a:rPr>
              <a:t>(woman, South Wales)</a:t>
            </a:r>
          </a:p>
        </p:txBody>
      </p:sp>
      <p:sp>
        <p:nvSpPr>
          <p:cNvPr id="4" name="Rectangle 3">
            <a:extLst>
              <a:ext uri="{FF2B5EF4-FFF2-40B4-BE49-F238E27FC236}">
                <a16:creationId xmlns:a16="http://schemas.microsoft.com/office/drawing/2014/main" id="{3EA71A4A-2E71-4570-9011-51378BB00F04}"/>
              </a:ext>
            </a:extLst>
          </p:cNvPr>
          <p:cNvSpPr/>
          <p:nvPr/>
        </p:nvSpPr>
        <p:spPr>
          <a:xfrm>
            <a:off x="7865616" y="3889255"/>
            <a:ext cx="3488924" cy="2554545"/>
          </a:xfrm>
          <a:prstGeom prst="rect">
            <a:avLst/>
          </a:prstGeom>
        </p:spPr>
        <p:txBody>
          <a:bodyPr wrap="square">
            <a:spAutoFit/>
          </a:bodyPr>
          <a:lstStyle/>
          <a:p>
            <a:r>
              <a:rPr lang="en-GB" sz="1600" dirty="0">
                <a:solidFill>
                  <a:schemeClr val="bg1"/>
                </a:solidFill>
              </a:rPr>
              <a:t>“</a:t>
            </a:r>
            <a:r>
              <a:rPr lang="en-GB" sz="1600" i="1" dirty="0">
                <a:solidFill>
                  <a:schemeClr val="bg1"/>
                </a:solidFill>
              </a:rPr>
              <a:t>The best way to do this is just</a:t>
            </a:r>
          </a:p>
          <a:p>
            <a:r>
              <a:rPr lang="en-GB" sz="1600" i="1" dirty="0">
                <a:solidFill>
                  <a:schemeClr val="bg1"/>
                </a:solidFill>
              </a:rPr>
              <a:t>dial 999 and just leave your phone</a:t>
            </a:r>
          </a:p>
          <a:p>
            <a:r>
              <a:rPr lang="en-GB" sz="1600" i="1" dirty="0">
                <a:solidFill>
                  <a:schemeClr val="bg1"/>
                </a:solidFill>
              </a:rPr>
              <a:t>because suddenly everyone comes</a:t>
            </a:r>
          </a:p>
          <a:p>
            <a:r>
              <a:rPr lang="en-GB" sz="1600" i="1" dirty="0">
                <a:solidFill>
                  <a:schemeClr val="bg1"/>
                </a:solidFill>
              </a:rPr>
              <a:t>to your doorstep wanting to know</a:t>
            </a:r>
          </a:p>
          <a:p>
            <a:r>
              <a:rPr lang="en-GB" sz="1600" i="1" dirty="0">
                <a:solidFill>
                  <a:schemeClr val="bg1"/>
                </a:solidFill>
              </a:rPr>
              <a:t>what’s wrong. That’s easier for</a:t>
            </a:r>
          </a:p>
          <a:p>
            <a:r>
              <a:rPr lang="en-GB" sz="1600" i="1" dirty="0">
                <a:solidFill>
                  <a:schemeClr val="bg1"/>
                </a:solidFill>
              </a:rPr>
              <a:t>us. That’s what I would do. […] As</a:t>
            </a:r>
          </a:p>
          <a:p>
            <a:r>
              <a:rPr lang="en-GB" sz="1600" i="1" dirty="0">
                <a:solidFill>
                  <a:schemeClr val="bg1"/>
                </a:solidFill>
              </a:rPr>
              <a:t>a Deaf person, you can say ‘Well,</a:t>
            </a:r>
          </a:p>
          <a:p>
            <a:r>
              <a:rPr lang="en-GB" sz="1600" i="1" dirty="0">
                <a:solidFill>
                  <a:schemeClr val="bg1"/>
                </a:solidFill>
              </a:rPr>
              <a:t>I’m sorry, I can’t ring you. I can’t</a:t>
            </a:r>
          </a:p>
          <a:p>
            <a:r>
              <a:rPr lang="en-GB" sz="1600" i="1" dirty="0">
                <a:solidFill>
                  <a:schemeClr val="bg1"/>
                </a:solidFill>
              </a:rPr>
              <a:t>understand your texts’.”</a:t>
            </a:r>
          </a:p>
          <a:p>
            <a:r>
              <a:rPr lang="en-GB" sz="1600" dirty="0">
                <a:solidFill>
                  <a:schemeClr val="bg1"/>
                </a:solidFill>
              </a:rPr>
              <a:t>(man, South Wales)</a:t>
            </a:r>
          </a:p>
        </p:txBody>
      </p:sp>
    </p:spTree>
    <p:extLst>
      <p:ext uri="{BB962C8B-B14F-4D97-AF65-F5344CB8AC3E}">
        <p14:creationId xmlns:p14="http://schemas.microsoft.com/office/powerpoint/2010/main" val="3187644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IV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5587014" y="392798"/>
            <a:ext cx="6096000" cy="584775"/>
          </a:xfrm>
          <a:prstGeom prst="rect">
            <a:avLst/>
          </a:prstGeom>
        </p:spPr>
        <p:txBody>
          <a:bodyPr>
            <a:spAutoFit/>
          </a:bodyPr>
          <a:lstStyle/>
          <a:p>
            <a:r>
              <a:rPr lang="en-GB" sz="3200" dirty="0">
                <a:solidFill>
                  <a:schemeClr val="bg1"/>
                </a:solidFill>
              </a:rPr>
              <a:t>Mental health</a:t>
            </a:r>
          </a:p>
        </p:txBody>
      </p:sp>
      <p:sp>
        <p:nvSpPr>
          <p:cNvPr id="2" name="TextBox 1">
            <a:extLst>
              <a:ext uri="{FF2B5EF4-FFF2-40B4-BE49-F238E27FC236}">
                <a16:creationId xmlns:a16="http://schemas.microsoft.com/office/drawing/2014/main" id="{71CD77BB-E9E7-4D82-B6B7-DDCB3F73FC62}"/>
              </a:ext>
            </a:extLst>
          </p:cNvPr>
          <p:cNvSpPr txBox="1"/>
          <p:nvPr/>
        </p:nvSpPr>
        <p:spPr>
          <a:xfrm>
            <a:off x="3472293" y="1300769"/>
            <a:ext cx="8210721" cy="4247317"/>
          </a:xfrm>
          <a:prstGeom prst="rect">
            <a:avLst/>
          </a:prstGeom>
          <a:noFill/>
        </p:spPr>
        <p:txBody>
          <a:bodyPr wrap="square" rtlCol="0">
            <a:spAutoFit/>
          </a:bodyPr>
          <a:lstStyle/>
          <a:p>
            <a:endParaRPr lang="en-GB" dirty="0"/>
          </a:p>
          <a:p>
            <a:pPr marL="285750" indent="-285750">
              <a:buClr>
                <a:schemeClr val="bg1"/>
              </a:buClr>
              <a:buFont typeface="Arial" panose="020B0604020202020204" pitchFamily="34" charset="0"/>
              <a:buChar char="•"/>
            </a:pPr>
            <a:r>
              <a:rPr lang="en-GB" sz="1600" dirty="0">
                <a:solidFill>
                  <a:schemeClr val="bg1"/>
                </a:solidFill>
              </a:rPr>
              <a:t>Mental health problems arise from differences in individual vulnerability, resilience, environmental risk, and environmental protection, as well as adverse life conditions (cf. </a:t>
            </a:r>
            <a:r>
              <a:rPr lang="en-GB" sz="1600" dirty="0" err="1">
                <a:solidFill>
                  <a:schemeClr val="bg1"/>
                </a:solidFill>
              </a:rPr>
              <a:t>Øhre</a:t>
            </a:r>
            <a:r>
              <a:rPr lang="en-GB" sz="1600" dirty="0">
                <a:solidFill>
                  <a:schemeClr val="bg1"/>
                </a:solidFill>
              </a:rPr>
              <a:t> et al., 2011). </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Deaf adults and adolescents have a higher incidence of mental health problems than the general population (cf. Bridgman et al., 2000; Brown &amp; </a:t>
            </a:r>
            <a:r>
              <a:rPr lang="en-GB" sz="1600" dirty="0" err="1">
                <a:solidFill>
                  <a:schemeClr val="bg1"/>
                </a:solidFill>
              </a:rPr>
              <a:t>Cornes</a:t>
            </a:r>
            <a:r>
              <a:rPr lang="en-GB" sz="1600" dirty="0">
                <a:solidFill>
                  <a:schemeClr val="bg1"/>
                </a:solidFill>
              </a:rPr>
              <a:t>, 2015; De Graaf &amp; Bijl, 2002; Department of Health, 2005, </a:t>
            </a:r>
            <a:r>
              <a:rPr lang="en-GB" sz="1600" dirty="0" err="1">
                <a:solidFill>
                  <a:schemeClr val="bg1"/>
                </a:solidFill>
              </a:rPr>
              <a:t>Fellinger</a:t>
            </a:r>
            <a:r>
              <a:rPr lang="en-GB" sz="1600" dirty="0">
                <a:solidFill>
                  <a:schemeClr val="bg1"/>
                </a:solidFill>
              </a:rPr>
              <a:t> et al.,2005; </a:t>
            </a:r>
            <a:r>
              <a:rPr lang="en-GB" sz="1600" dirty="0" err="1">
                <a:solidFill>
                  <a:schemeClr val="bg1"/>
                </a:solidFill>
              </a:rPr>
              <a:t>Kvam</a:t>
            </a:r>
            <a:r>
              <a:rPr lang="en-GB" sz="1600" dirty="0">
                <a:solidFill>
                  <a:schemeClr val="bg1"/>
                </a:solidFill>
              </a:rPr>
              <a:t> et al., 2007, see </a:t>
            </a:r>
            <a:r>
              <a:rPr lang="en-GB" sz="1600" dirty="0" err="1">
                <a:solidFill>
                  <a:schemeClr val="bg1"/>
                </a:solidFill>
              </a:rPr>
              <a:t>Fellinger</a:t>
            </a:r>
            <a:r>
              <a:rPr lang="en-GB" sz="1600" dirty="0">
                <a:solidFill>
                  <a:schemeClr val="bg1"/>
                </a:solidFill>
              </a:rPr>
              <a:t> et al., 2012 for an overview) irrespective of degree of hearing loss (cf. </a:t>
            </a:r>
            <a:r>
              <a:rPr lang="en-GB" sz="1600" dirty="0" err="1">
                <a:solidFill>
                  <a:schemeClr val="bg1"/>
                </a:solidFill>
              </a:rPr>
              <a:t>Fellinger</a:t>
            </a:r>
            <a:r>
              <a:rPr lang="en-GB" sz="1600" dirty="0">
                <a:solidFill>
                  <a:schemeClr val="bg1"/>
                </a:solidFill>
              </a:rPr>
              <a:t> et al., 2008; </a:t>
            </a:r>
            <a:r>
              <a:rPr lang="en-GB" sz="1600" dirty="0" err="1">
                <a:solidFill>
                  <a:schemeClr val="bg1"/>
                </a:solidFill>
              </a:rPr>
              <a:t>Dammeyer</a:t>
            </a:r>
            <a:r>
              <a:rPr lang="en-GB" sz="1600" dirty="0">
                <a:solidFill>
                  <a:schemeClr val="bg1"/>
                </a:solidFill>
              </a:rPr>
              <a:t>, 2010; Stevenson et al., 2010; </a:t>
            </a:r>
            <a:r>
              <a:rPr lang="en-GB" sz="1600" dirty="0" err="1">
                <a:solidFill>
                  <a:schemeClr val="bg1"/>
                </a:solidFill>
              </a:rPr>
              <a:t>Hintermair</a:t>
            </a:r>
            <a:r>
              <a:rPr lang="en-GB" sz="1600" dirty="0">
                <a:solidFill>
                  <a:schemeClr val="bg1"/>
                </a:solidFill>
              </a:rPr>
              <a:t>, 2007).</a:t>
            </a:r>
          </a:p>
          <a:p>
            <a:pPr>
              <a:buClr>
                <a:schemeClr val="bg1"/>
              </a:buClr>
            </a:pPr>
            <a:endParaRPr lang="en-GB" sz="1600" dirty="0">
              <a:solidFill>
                <a:schemeClr val="bg1"/>
              </a:solidFill>
            </a:endParaRPr>
          </a:p>
          <a:p>
            <a:pPr>
              <a:buClr>
                <a:schemeClr val="bg1"/>
              </a:buCl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There is a lack of Deaf mental health professionals, “who have the language and empathy of being a member of the same culture and community” (Klein, 2011, p. 65). </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The Department of Health (2005) also notes the striking scarcity of Deaf people employed in mental health services.</a:t>
            </a:r>
          </a:p>
        </p:txBody>
      </p:sp>
    </p:spTree>
    <p:extLst>
      <p:ext uri="{BB962C8B-B14F-4D97-AF65-F5344CB8AC3E}">
        <p14:creationId xmlns:p14="http://schemas.microsoft.com/office/powerpoint/2010/main" val="775491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solidFill>
                  <a:schemeClr val="bg1"/>
                </a:solidFill>
              </a:rPr>
              <a:t>Results &amp; Discussion IV  </a:t>
            </a:r>
            <a:endParaRPr dirty="0">
              <a:solidFill>
                <a:schemeClr val="bg1"/>
              </a:solidFill>
            </a:endParaRPr>
          </a:p>
        </p:txBody>
      </p:sp>
      <p:sp>
        <p:nvSpPr>
          <p:cNvPr id="5" name="Rectangle 4">
            <a:extLst>
              <a:ext uri="{FF2B5EF4-FFF2-40B4-BE49-F238E27FC236}">
                <a16:creationId xmlns:a16="http://schemas.microsoft.com/office/drawing/2014/main" id="{4B2C484B-B40D-4D66-BB6D-2C9C560C5FD9}"/>
              </a:ext>
            </a:extLst>
          </p:cNvPr>
          <p:cNvSpPr/>
          <p:nvPr/>
        </p:nvSpPr>
        <p:spPr>
          <a:xfrm>
            <a:off x="5587014" y="392798"/>
            <a:ext cx="6096000" cy="584775"/>
          </a:xfrm>
          <a:prstGeom prst="rect">
            <a:avLst/>
          </a:prstGeom>
        </p:spPr>
        <p:txBody>
          <a:bodyPr>
            <a:spAutoFit/>
          </a:bodyPr>
          <a:lstStyle/>
          <a:p>
            <a:r>
              <a:rPr lang="en-GB" sz="3200" dirty="0">
                <a:solidFill>
                  <a:schemeClr val="bg1"/>
                </a:solidFill>
              </a:rPr>
              <a:t>Mental health</a:t>
            </a:r>
          </a:p>
        </p:txBody>
      </p:sp>
      <p:sp>
        <p:nvSpPr>
          <p:cNvPr id="2" name="Rectangle 1">
            <a:extLst>
              <a:ext uri="{FF2B5EF4-FFF2-40B4-BE49-F238E27FC236}">
                <a16:creationId xmlns:a16="http://schemas.microsoft.com/office/drawing/2014/main" id="{026B5A35-2A60-4E4C-AA2B-247837B1E28E}"/>
              </a:ext>
            </a:extLst>
          </p:cNvPr>
          <p:cNvSpPr/>
          <p:nvPr/>
        </p:nvSpPr>
        <p:spPr>
          <a:xfrm>
            <a:off x="3884324" y="1282794"/>
            <a:ext cx="3095395" cy="1256306"/>
          </a:xfrm>
          <a:prstGeom prst="rect">
            <a:avLst/>
          </a:prstGeom>
        </p:spPr>
        <p:txBody>
          <a:bodyPr wrap="square">
            <a:spAutoFit/>
          </a:bodyPr>
          <a:lstStyle/>
          <a:p>
            <a:pPr>
              <a:lnSpc>
                <a:spcPct val="107000"/>
              </a:lnSpc>
            </a:pPr>
            <a:r>
              <a:rPr lang="en-GB" sz="1800" i="1" dirty="0">
                <a:solidFill>
                  <a:schemeClr val="bg1"/>
                </a:solidFill>
                <a:latin typeface="+mn-lt"/>
                <a:ea typeface="Calibri" panose="020F0502020204030204" pitchFamily="34" charset="0"/>
                <a:cs typeface="Times New Roman" panose="02020603050405020304" pitchFamily="18" charset="0"/>
              </a:rPr>
              <a:t>“I would never have a Deaf person counsel me because the community is so small.”</a:t>
            </a:r>
          </a:p>
          <a:p>
            <a:pPr>
              <a:lnSpc>
                <a:spcPct val="107000"/>
              </a:lnSpc>
            </a:pPr>
            <a:r>
              <a:rPr lang="en-GB" sz="1800" dirty="0">
                <a:solidFill>
                  <a:schemeClr val="bg1"/>
                </a:solidFill>
                <a:latin typeface="+mn-lt"/>
                <a:ea typeface="Calibri" panose="020F0502020204030204" pitchFamily="34" charset="0"/>
                <a:cs typeface="Times New Roman" panose="02020603050405020304" pitchFamily="18" charset="0"/>
              </a:rPr>
              <a:t>(woman, South Wales)</a:t>
            </a:r>
          </a:p>
        </p:txBody>
      </p:sp>
      <p:sp>
        <p:nvSpPr>
          <p:cNvPr id="3" name="Rectangle 2">
            <a:extLst>
              <a:ext uri="{FF2B5EF4-FFF2-40B4-BE49-F238E27FC236}">
                <a16:creationId xmlns:a16="http://schemas.microsoft.com/office/drawing/2014/main" id="{91D8DEF0-9952-4CA8-B730-F95FCAF40C6B}"/>
              </a:ext>
            </a:extLst>
          </p:cNvPr>
          <p:cNvSpPr/>
          <p:nvPr/>
        </p:nvSpPr>
        <p:spPr>
          <a:xfrm>
            <a:off x="7850820" y="1308495"/>
            <a:ext cx="3406066" cy="2585323"/>
          </a:xfrm>
          <a:prstGeom prst="rect">
            <a:avLst/>
          </a:prstGeom>
        </p:spPr>
        <p:txBody>
          <a:bodyPr wrap="square">
            <a:spAutoFit/>
          </a:bodyPr>
          <a:lstStyle/>
          <a:p>
            <a:r>
              <a:rPr lang="en-GB" sz="1800" i="1" dirty="0">
                <a:solidFill>
                  <a:schemeClr val="bg1"/>
                </a:solidFill>
              </a:rPr>
              <a:t>“I’m happy to see a counsellor</a:t>
            </a:r>
          </a:p>
          <a:p>
            <a:r>
              <a:rPr lang="en-GB" sz="1800" i="1" dirty="0">
                <a:solidFill>
                  <a:schemeClr val="bg1"/>
                </a:solidFill>
              </a:rPr>
              <a:t>that is hearing with an</a:t>
            </a:r>
          </a:p>
          <a:p>
            <a:r>
              <a:rPr lang="en-GB" sz="1800" i="1" dirty="0">
                <a:solidFill>
                  <a:schemeClr val="bg1"/>
                </a:solidFill>
              </a:rPr>
              <a:t>interpreter. They did offer</a:t>
            </a:r>
          </a:p>
          <a:p>
            <a:r>
              <a:rPr lang="en-GB" sz="1800" i="1" dirty="0">
                <a:solidFill>
                  <a:schemeClr val="bg1"/>
                </a:solidFill>
              </a:rPr>
              <a:t>me a Deaf person who was</a:t>
            </a:r>
          </a:p>
          <a:p>
            <a:r>
              <a:rPr lang="en-GB" sz="1800" i="1" dirty="0">
                <a:solidFill>
                  <a:schemeClr val="bg1"/>
                </a:solidFill>
              </a:rPr>
              <a:t>a counsellor, but I refused. I</a:t>
            </a:r>
          </a:p>
          <a:p>
            <a:r>
              <a:rPr lang="en-GB" sz="1800" i="1" dirty="0">
                <a:solidFill>
                  <a:schemeClr val="bg1"/>
                </a:solidFill>
              </a:rPr>
              <a:t>refused it because the Deaf</a:t>
            </a:r>
          </a:p>
          <a:p>
            <a:r>
              <a:rPr lang="en-GB" sz="1800" i="1" dirty="0">
                <a:solidFill>
                  <a:schemeClr val="bg1"/>
                </a:solidFill>
              </a:rPr>
              <a:t>community is too small. I didn’t</a:t>
            </a:r>
          </a:p>
          <a:p>
            <a:r>
              <a:rPr lang="en-GB" sz="1800" i="1" dirty="0">
                <a:solidFill>
                  <a:schemeClr val="bg1"/>
                </a:solidFill>
              </a:rPr>
              <a:t>want them to gossip.”</a:t>
            </a:r>
          </a:p>
          <a:p>
            <a:r>
              <a:rPr lang="en-GB" sz="1800" dirty="0">
                <a:solidFill>
                  <a:schemeClr val="bg1"/>
                </a:solidFill>
              </a:rPr>
              <a:t>(woman, South Wales)</a:t>
            </a:r>
          </a:p>
        </p:txBody>
      </p:sp>
      <p:sp>
        <p:nvSpPr>
          <p:cNvPr id="4" name="Rectangle 3">
            <a:extLst>
              <a:ext uri="{FF2B5EF4-FFF2-40B4-BE49-F238E27FC236}">
                <a16:creationId xmlns:a16="http://schemas.microsoft.com/office/drawing/2014/main" id="{6E230F87-D401-4F84-B578-86C1181666D3}"/>
              </a:ext>
            </a:extLst>
          </p:cNvPr>
          <p:cNvSpPr/>
          <p:nvPr/>
        </p:nvSpPr>
        <p:spPr>
          <a:xfrm>
            <a:off x="3971969" y="5059733"/>
            <a:ext cx="7205017" cy="923330"/>
          </a:xfrm>
          <a:prstGeom prst="rect">
            <a:avLst/>
          </a:prstGeom>
        </p:spPr>
        <p:txBody>
          <a:bodyPr wrap="square">
            <a:spAutoFit/>
          </a:bodyPr>
          <a:lstStyle/>
          <a:p>
            <a:pPr marL="285750" indent="-285750">
              <a:buClr>
                <a:schemeClr val="bg1"/>
              </a:buClr>
              <a:buFont typeface="Arial" panose="020B0604020202020204" pitchFamily="34" charset="0"/>
              <a:buChar char="•"/>
            </a:pPr>
            <a:r>
              <a:rPr lang="en-GB" sz="1800" dirty="0">
                <a:solidFill>
                  <a:schemeClr val="bg1"/>
                </a:solidFill>
              </a:rPr>
              <a:t>The responses from the group interviews reflect patients’ wishes to avoid gossip and a wish to engage with mental health service providers that are not part of their local Deaf community.</a:t>
            </a:r>
          </a:p>
        </p:txBody>
      </p:sp>
      <p:sp>
        <p:nvSpPr>
          <p:cNvPr id="6" name="Rectangle 5">
            <a:extLst>
              <a:ext uri="{FF2B5EF4-FFF2-40B4-BE49-F238E27FC236}">
                <a16:creationId xmlns:a16="http://schemas.microsoft.com/office/drawing/2014/main" id="{ECDFA4E8-563A-4293-BF38-674ED0392A5A}"/>
              </a:ext>
            </a:extLst>
          </p:cNvPr>
          <p:cNvSpPr/>
          <p:nvPr/>
        </p:nvSpPr>
        <p:spPr>
          <a:xfrm>
            <a:off x="3884324" y="2844321"/>
            <a:ext cx="3690153" cy="1200329"/>
          </a:xfrm>
          <a:prstGeom prst="rect">
            <a:avLst/>
          </a:prstGeom>
        </p:spPr>
        <p:txBody>
          <a:bodyPr wrap="square">
            <a:spAutoFit/>
          </a:bodyPr>
          <a:lstStyle/>
          <a:p>
            <a:r>
              <a:rPr lang="en-GB" sz="1800" i="1" dirty="0">
                <a:solidFill>
                  <a:schemeClr val="bg1"/>
                </a:solidFill>
                <a:latin typeface="+mn-lt"/>
              </a:rPr>
              <a:t>“Yeah you want your privacy. You</a:t>
            </a:r>
          </a:p>
          <a:p>
            <a:r>
              <a:rPr lang="en-GB" sz="1800" i="1" dirty="0">
                <a:solidFill>
                  <a:schemeClr val="bg1"/>
                </a:solidFill>
                <a:latin typeface="+mn-lt"/>
              </a:rPr>
              <a:t>don’t want […] to have other</a:t>
            </a:r>
          </a:p>
          <a:p>
            <a:r>
              <a:rPr lang="en-GB" sz="1800" i="1" dirty="0">
                <a:solidFill>
                  <a:schemeClr val="bg1"/>
                </a:solidFill>
                <a:latin typeface="+mn-lt"/>
              </a:rPr>
              <a:t>people know what’s going on.”</a:t>
            </a:r>
          </a:p>
          <a:p>
            <a:r>
              <a:rPr lang="en-GB" sz="1800" dirty="0">
                <a:solidFill>
                  <a:schemeClr val="bg1"/>
                </a:solidFill>
                <a:latin typeface="+mn-lt"/>
              </a:rPr>
              <a:t>(man, South Wales)</a:t>
            </a:r>
          </a:p>
        </p:txBody>
      </p:sp>
    </p:spTree>
    <p:extLst>
      <p:ext uri="{BB962C8B-B14F-4D97-AF65-F5344CB8AC3E}">
        <p14:creationId xmlns:p14="http://schemas.microsoft.com/office/powerpoint/2010/main" val="379414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V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5018842" y="144224"/>
            <a:ext cx="6096000" cy="584775"/>
          </a:xfrm>
          <a:prstGeom prst="rect">
            <a:avLst/>
          </a:prstGeom>
        </p:spPr>
        <p:txBody>
          <a:bodyPr>
            <a:spAutoFit/>
          </a:bodyPr>
          <a:lstStyle/>
          <a:p>
            <a:r>
              <a:rPr lang="en-GB" sz="3200" dirty="0">
                <a:solidFill>
                  <a:schemeClr val="bg1"/>
                </a:solidFill>
              </a:rPr>
              <a:t>Doctor-patient relationship</a:t>
            </a:r>
          </a:p>
        </p:txBody>
      </p:sp>
      <p:sp>
        <p:nvSpPr>
          <p:cNvPr id="2" name="TextBox 1">
            <a:extLst>
              <a:ext uri="{FF2B5EF4-FFF2-40B4-BE49-F238E27FC236}">
                <a16:creationId xmlns:a16="http://schemas.microsoft.com/office/drawing/2014/main" id="{E0AD2328-3063-460A-A69B-D87748E0AAC2}"/>
              </a:ext>
            </a:extLst>
          </p:cNvPr>
          <p:cNvSpPr txBox="1"/>
          <p:nvPr/>
        </p:nvSpPr>
        <p:spPr>
          <a:xfrm>
            <a:off x="3728621" y="1123837"/>
            <a:ext cx="7608164" cy="5509200"/>
          </a:xfrm>
          <a:prstGeom prst="rect">
            <a:avLst/>
          </a:prstGeom>
          <a:noFill/>
        </p:spPr>
        <p:txBody>
          <a:bodyPr wrap="square" rtlCol="0">
            <a:spAutoFit/>
          </a:bodyPr>
          <a:lstStyle/>
          <a:p>
            <a:pPr marL="285750" indent="-285750">
              <a:buClr>
                <a:schemeClr val="bg1"/>
              </a:buClr>
              <a:buFont typeface="Arial" panose="020B0604020202020204" pitchFamily="34" charset="0"/>
              <a:buChar char="•"/>
            </a:pPr>
            <a:r>
              <a:rPr lang="en-GB" sz="1600" dirty="0">
                <a:solidFill>
                  <a:schemeClr val="bg1"/>
                </a:solidFill>
              </a:rPr>
              <a:t>When Deaf individuals do see a health care provider, the interaction is often not satisfactory and Deaf patients experience fear, mistrust, and frustration in health care settings (Steinberg et al.,  2006).</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Effective interaction with signing professionals or interpreters improves patient satisfaction and increases the use of preventive services among Deaf people (</a:t>
            </a:r>
            <a:r>
              <a:rPr lang="en-GB" sz="1600" dirty="0" err="1">
                <a:solidFill>
                  <a:schemeClr val="bg1"/>
                </a:solidFill>
              </a:rPr>
              <a:t>MacKinney</a:t>
            </a:r>
            <a:r>
              <a:rPr lang="en-GB" sz="1600" dirty="0">
                <a:solidFill>
                  <a:schemeClr val="bg1"/>
                </a:solidFill>
              </a:rPr>
              <a:t> et al., 1995; Breen 2015; </a:t>
            </a:r>
            <a:r>
              <a:rPr lang="en-GB" sz="1600" dirty="0" err="1">
                <a:solidFill>
                  <a:schemeClr val="bg1"/>
                </a:solidFill>
              </a:rPr>
              <a:t>Witko</a:t>
            </a:r>
            <a:r>
              <a:rPr lang="en-GB" sz="1600" dirty="0">
                <a:solidFill>
                  <a:schemeClr val="bg1"/>
                </a:solidFill>
              </a:rPr>
              <a:t> et al., 2017; Dykes, 2016; Finger Lakes Health Systems Agency, 2004).</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Deaf awareness training, especially for front line staff, should be standard (cf. Department of Health, 2005), especially as the receptionist was often seen by Deaf people as the biggest barrier to accessing health care (cf. NHS Wales Centre for Equality and Human Rights, 2018).</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It is important that health care providers recognise and understand that linguistic and cultural differences are an important part of healthcare and that this applies to sign language communities as much as to other minority language groups.</a:t>
            </a:r>
          </a:p>
          <a:p>
            <a:pPr marL="285750" indent="-285750">
              <a:buClr>
                <a:schemeClr val="bg1"/>
              </a:buClr>
              <a:buFont typeface="Arial" panose="020B0604020202020204" pitchFamily="34" charset="0"/>
              <a:buChar char="•"/>
            </a:pPr>
            <a:endParaRPr lang="en-GB" sz="1600" dirty="0">
              <a:solidFill>
                <a:schemeClr val="bg1"/>
              </a:solidFill>
            </a:endParaRPr>
          </a:p>
          <a:p>
            <a:pPr marL="285750" indent="-285750">
              <a:buClr>
                <a:schemeClr val="bg1"/>
              </a:buClr>
              <a:buFont typeface="Arial" panose="020B0604020202020204" pitchFamily="34" charset="0"/>
              <a:buChar char="•"/>
            </a:pPr>
            <a:r>
              <a:rPr lang="en-GB" sz="1600" dirty="0">
                <a:solidFill>
                  <a:schemeClr val="bg1"/>
                </a:solidFill>
              </a:rPr>
              <a:t> </a:t>
            </a:r>
            <a:r>
              <a:rPr lang="en-GB" sz="1600" dirty="0" err="1">
                <a:solidFill>
                  <a:schemeClr val="bg1"/>
                </a:solidFill>
              </a:rPr>
              <a:t>Witko</a:t>
            </a:r>
            <a:r>
              <a:rPr lang="en-GB" sz="1600" dirty="0">
                <a:solidFill>
                  <a:schemeClr val="bg1"/>
                </a:solidFill>
              </a:rPr>
              <a:t> et al. (2017, p. 10) write that “when Deaf people perceive this recognition, they describe feeling more satisfied with a health consultation even without an interpreter”.</a:t>
            </a:r>
          </a:p>
        </p:txBody>
      </p:sp>
    </p:spTree>
    <p:extLst>
      <p:ext uri="{BB962C8B-B14F-4D97-AF65-F5344CB8AC3E}">
        <p14:creationId xmlns:p14="http://schemas.microsoft.com/office/powerpoint/2010/main" val="302387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 calcmode="lin" valueType="num">
                                      <p:cBhvr additive="base">
                                        <p:cTn id="1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en-GB" dirty="0"/>
              <a:t>Results &amp; Discussion V  </a:t>
            </a:r>
            <a:endParaRPr dirty="0"/>
          </a:p>
        </p:txBody>
      </p:sp>
      <p:sp>
        <p:nvSpPr>
          <p:cNvPr id="5" name="Rectangle 4">
            <a:extLst>
              <a:ext uri="{FF2B5EF4-FFF2-40B4-BE49-F238E27FC236}">
                <a16:creationId xmlns:a16="http://schemas.microsoft.com/office/drawing/2014/main" id="{4B2C484B-B40D-4D66-BB6D-2C9C560C5FD9}"/>
              </a:ext>
            </a:extLst>
          </p:cNvPr>
          <p:cNvSpPr/>
          <p:nvPr/>
        </p:nvSpPr>
        <p:spPr>
          <a:xfrm>
            <a:off x="4796901" y="410554"/>
            <a:ext cx="6096000" cy="584775"/>
          </a:xfrm>
          <a:prstGeom prst="rect">
            <a:avLst/>
          </a:prstGeom>
        </p:spPr>
        <p:txBody>
          <a:bodyPr>
            <a:spAutoFit/>
          </a:bodyPr>
          <a:lstStyle/>
          <a:p>
            <a:r>
              <a:rPr lang="en-GB" sz="3200" dirty="0">
                <a:solidFill>
                  <a:schemeClr val="bg1"/>
                </a:solidFill>
              </a:rPr>
              <a:t>Doctor-patient relationship</a:t>
            </a:r>
          </a:p>
        </p:txBody>
      </p:sp>
      <p:sp>
        <p:nvSpPr>
          <p:cNvPr id="2" name="Rectangle 1">
            <a:extLst>
              <a:ext uri="{FF2B5EF4-FFF2-40B4-BE49-F238E27FC236}">
                <a16:creationId xmlns:a16="http://schemas.microsoft.com/office/drawing/2014/main" id="{D3A782CE-DC83-43A2-8D44-8D2D8EDEA712}"/>
              </a:ext>
            </a:extLst>
          </p:cNvPr>
          <p:cNvSpPr/>
          <p:nvPr/>
        </p:nvSpPr>
        <p:spPr>
          <a:xfrm>
            <a:off x="3692371" y="3424428"/>
            <a:ext cx="2325949" cy="1077218"/>
          </a:xfrm>
          <a:prstGeom prst="rect">
            <a:avLst/>
          </a:prstGeom>
        </p:spPr>
        <p:txBody>
          <a:bodyPr wrap="square">
            <a:spAutoFit/>
          </a:bodyPr>
          <a:lstStyle/>
          <a:p>
            <a:r>
              <a:rPr lang="en-GB" sz="1600" i="1" dirty="0">
                <a:solidFill>
                  <a:schemeClr val="bg1"/>
                </a:solidFill>
                <a:latin typeface="+mn-lt"/>
              </a:rPr>
              <a:t>“I want more people to have awareness of us as Deaf people.”</a:t>
            </a:r>
          </a:p>
          <a:p>
            <a:r>
              <a:rPr lang="en-GB" sz="1600" dirty="0">
                <a:solidFill>
                  <a:schemeClr val="bg1"/>
                </a:solidFill>
                <a:latin typeface="+mn-lt"/>
              </a:rPr>
              <a:t>(man, South Wales)</a:t>
            </a:r>
          </a:p>
        </p:txBody>
      </p:sp>
      <p:sp>
        <p:nvSpPr>
          <p:cNvPr id="4" name="Rectangle 3">
            <a:extLst>
              <a:ext uri="{FF2B5EF4-FFF2-40B4-BE49-F238E27FC236}">
                <a16:creationId xmlns:a16="http://schemas.microsoft.com/office/drawing/2014/main" id="{613F0A02-BCD2-4802-90D7-0F8D277C9F5B}"/>
              </a:ext>
            </a:extLst>
          </p:cNvPr>
          <p:cNvSpPr/>
          <p:nvPr/>
        </p:nvSpPr>
        <p:spPr>
          <a:xfrm>
            <a:off x="3673876" y="1078668"/>
            <a:ext cx="7840462" cy="1815882"/>
          </a:xfrm>
          <a:prstGeom prst="rect">
            <a:avLst/>
          </a:prstGeom>
        </p:spPr>
        <p:txBody>
          <a:bodyPr wrap="square">
            <a:spAutoFit/>
          </a:bodyPr>
          <a:lstStyle/>
          <a:p>
            <a:r>
              <a:rPr lang="en-GB" sz="1600" i="1" dirty="0">
                <a:solidFill>
                  <a:schemeClr val="bg1"/>
                </a:solidFill>
                <a:latin typeface="+mn-lt"/>
              </a:rPr>
              <a:t>“Also, with the hospital, we’ve got the fact that we’re Deaf on our records, but the nurses and doctors need to learn a bit more about Deaf awareness, so that should be part of their training. It’s important that everybody has it, all members of staff, so they know if there’s a Deaf patient – just something basic, so that they know how to sign ‘How can I help you?’ Just basic signs. It would be so easy for them and then we could say that we need an interpreter.”</a:t>
            </a:r>
          </a:p>
          <a:p>
            <a:r>
              <a:rPr lang="en-GB" sz="1600" dirty="0">
                <a:solidFill>
                  <a:schemeClr val="bg1"/>
                </a:solidFill>
                <a:latin typeface="+mn-lt"/>
              </a:rPr>
              <a:t>(woman, South Wales)</a:t>
            </a:r>
          </a:p>
        </p:txBody>
      </p:sp>
      <p:sp>
        <p:nvSpPr>
          <p:cNvPr id="6" name="Rectangle 5">
            <a:extLst>
              <a:ext uri="{FF2B5EF4-FFF2-40B4-BE49-F238E27FC236}">
                <a16:creationId xmlns:a16="http://schemas.microsoft.com/office/drawing/2014/main" id="{E065243A-83E3-4895-B38B-5BCC2A48767C}"/>
              </a:ext>
            </a:extLst>
          </p:cNvPr>
          <p:cNvSpPr/>
          <p:nvPr/>
        </p:nvSpPr>
        <p:spPr>
          <a:xfrm>
            <a:off x="7770920" y="3424428"/>
            <a:ext cx="3219635" cy="1323439"/>
          </a:xfrm>
          <a:prstGeom prst="rect">
            <a:avLst/>
          </a:prstGeom>
        </p:spPr>
        <p:txBody>
          <a:bodyPr wrap="square">
            <a:spAutoFit/>
          </a:bodyPr>
          <a:lstStyle/>
          <a:p>
            <a:r>
              <a:rPr lang="en-GB" sz="1600" i="1" dirty="0">
                <a:solidFill>
                  <a:schemeClr val="bg1"/>
                </a:solidFill>
                <a:latin typeface="+mn-lt"/>
              </a:rPr>
              <a:t>(About doctors)</a:t>
            </a:r>
          </a:p>
          <a:p>
            <a:r>
              <a:rPr lang="en-GB" sz="1600" i="1" dirty="0">
                <a:solidFill>
                  <a:schemeClr val="bg1"/>
                </a:solidFill>
                <a:latin typeface="+mn-lt"/>
              </a:rPr>
              <a:t>“Sometimes the attitude can</a:t>
            </a:r>
          </a:p>
          <a:p>
            <a:r>
              <a:rPr lang="en-GB" sz="1600" i="1" dirty="0">
                <a:solidFill>
                  <a:schemeClr val="bg1"/>
                </a:solidFill>
                <a:latin typeface="+mn-lt"/>
              </a:rPr>
              <a:t>be difficult.”</a:t>
            </a:r>
          </a:p>
          <a:p>
            <a:r>
              <a:rPr lang="en-GB" sz="1600" dirty="0">
                <a:solidFill>
                  <a:schemeClr val="bg1"/>
                </a:solidFill>
                <a:latin typeface="+mn-lt"/>
              </a:rPr>
              <a:t>(woman, North Wales)</a:t>
            </a:r>
          </a:p>
          <a:p>
            <a:endParaRPr lang="en-GB" sz="1600" dirty="0">
              <a:solidFill>
                <a:schemeClr val="bg1"/>
              </a:solidFill>
              <a:latin typeface="+mn-lt"/>
            </a:endParaRPr>
          </a:p>
        </p:txBody>
      </p:sp>
      <p:sp>
        <p:nvSpPr>
          <p:cNvPr id="7" name="Rectangle 6">
            <a:extLst>
              <a:ext uri="{FF2B5EF4-FFF2-40B4-BE49-F238E27FC236}">
                <a16:creationId xmlns:a16="http://schemas.microsoft.com/office/drawing/2014/main" id="{9B7C5C25-7E38-4375-8954-1E637EC42EAA}"/>
              </a:ext>
            </a:extLst>
          </p:cNvPr>
          <p:cNvSpPr/>
          <p:nvPr/>
        </p:nvSpPr>
        <p:spPr>
          <a:xfrm>
            <a:off x="3713085" y="4916114"/>
            <a:ext cx="2947482" cy="1323439"/>
          </a:xfrm>
          <a:prstGeom prst="rect">
            <a:avLst/>
          </a:prstGeom>
        </p:spPr>
        <p:txBody>
          <a:bodyPr wrap="square">
            <a:spAutoFit/>
          </a:bodyPr>
          <a:lstStyle/>
          <a:p>
            <a:pPr lvl="0"/>
            <a:r>
              <a:rPr lang="en-GB" sz="1600" i="1" dirty="0">
                <a:solidFill>
                  <a:schemeClr val="bg1"/>
                </a:solidFill>
                <a:latin typeface="+mn-lt"/>
              </a:rPr>
              <a:t>(About doctors)</a:t>
            </a:r>
          </a:p>
          <a:p>
            <a:pPr lvl="0"/>
            <a:r>
              <a:rPr lang="en-GB" sz="1600" i="1" dirty="0">
                <a:solidFill>
                  <a:schemeClr val="bg1"/>
                </a:solidFill>
                <a:latin typeface="+mn-lt"/>
              </a:rPr>
              <a:t>“Sometimes you feel like</a:t>
            </a:r>
          </a:p>
          <a:p>
            <a:pPr lvl="0"/>
            <a:r>
              <a:rPr lang="en-GB" sz="1600" i="1" dirty="0">
                <a:solidFill>
                  <a:schemeClr val="bg1"/>
                </a:solidFill>
                <a:latin typeface="+mn-lt"/>
              </a:rPr>
              <a:t>you are easily ignored being a</a:t>
            </a:r>
          </a:p>
          <a:p>
            <a:pPr lvl="0"/>
            <a:r>
              <a:rPr lang="en-GB" sz="1600" i="1" dirty="0">
                <a:solidFill>
                  <a:schemeClr val="bg1"/>
                </a:solidFill>
                <a:latin typeface="+mn-lt"/>
              </a:rPr>
              <a:t>Deaf person.”</a:t>
            </a:r>
          </a:p>
          <a:p>
            <a:pPr lvl="0"/>
            <a:r>
              <a:rPr lang="en-GB" sz="1600" dirty="0">
                <a:solidFill>
                  <a:schemeClr val="bg1"/>
                </a:solidFill>
                <a:latin typeface="+mn-lt"/>
              </a:rPr>
              <a:t>(woman, North Wales)</a:t>
            </a:r>
          </a:p>
        </p:txBody>
      </p:sp>
      <p:sp>
        <p:nvSpPr>
          <p:cNvPr id="8" name="Rectangle 7">
            <a:extLst>
              <a:ext uri="{FF2B5EF4-FFF2-40B4-BE49-F238E27FC236}">
                <a16:creationId xmlns:a16="http://schemas.microsoft.com/office/drawing/2014/main" id="{CBA6C534-FF69-4B29-8971-9DF3D6B428C4}"/>
              </a:ext>
            </a:extLst>
          </p:cNvPr>
          <p:cNvSpPr/>
          <p:nvPr/>
        </p:nvSpPr>
        <p:spPr>
          <a:xfrm>
            <a:off x="7770920" y="4916114"/>
            <a:ext cx="2749119" cy="830997"/>
          </a:xfrm>
          <a:prstGeom prst="rect">
            <a:avLst/>
          </a:prstGeom>
        </p:spPr>
        <p:txBody>
          <a:bodyPr wrap="square">
            <a:spAutoFit/>
          </a:bodyPr>
          <a:lstStyle/>
          <a:p>
            <a:r>
              <a:rPr lang="en-GB" sz="1600" i="1" dirty="0">
                <a:solidFill>
                  <a:schemeClr val="bg1"/>
                </a:solidFill>
              </a:rPr>
              <a:t>“I always feel like Deaf people are put last.”</a:t>
            </a:r>
          </a:p>
          <a:p>
            <a:r>
              <a:rPr lang="en-GB" sz="1600" dirty="0">
                <a:solidFill>
                  <a:schemeClr val="bg1"/>
                </a:solidFill>
              </a:rPr>
              <a:t>(woman, South Wales)</a:t>
            </a:r>
          </a:p>
        </p:txBody>
      </p:sp>
    </p:spTree>
    <p:extLst>
      <p:ext uri="{BB962C8B-B14F-4D97-AF65-F5344CB8AC3E}">
        <p14:creationId xmlns:p14="http://schemas.microsoft.com/office/powerpoint/2010/main" val="2032598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Key considerations and potential actions </a:t>
            </a:r>
          </a:p>
        </p:txBody>
      </p:sp>
      <p:sp>
        <p:nvSpPr>
          <p:cNvPr id="2" name="TextBox 1">
            <a:extLst>
              <a:ext uri="{FF2B5EF4-FFF2-40B4-BE49-F238E27FC236}">
                <a16:creationId xmlns:a16="http://schemas.microsoft.com/office/drawing/2014/main" id="{A0682AC1-64E1-49B1-8827-F7DFBA3930D9}"/>
              </a:ext>
            </a:extLst>
          </p:cNvPr>
          <p:cNvSpPr txBox="1"/>
          <p:nvPr/>
        </p:nvSpPr>
        <p:spPr>
          <a:xfrm>
            <a:off x="3701988" y="319596"/>
            <a:ext cx="8034291" cy="6124754"/>
          </a:xfrm>
          <a:prstGeom prst="rect">
            <a:avLst/>
          </a:prstGeom>
          <a:noFill/>
        </p:spPr>
        <p:txBody>
          <a:bodyPr wrap="square" rtlCol="0">
            <a:spAutoFit/>
          </a:bodyPr>
          <a:lstStyle/>
          <a:p>
            <a:r>
              <a:rPr lang="en-GB" sz="1800" b="1" u="sng" dirty="0">
                <a:solidFill>
                  <a:schemeClr val="bg1"/>
                </a:solidFill>
              </a:rPr>
              <a:t>Health information</a:t>
            </a:r>
          </a:p>
          <a:p>
            <a:endParaRPr lang="en-GB"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Both health and care professionals and Deaf communities need to be made aware of health related information developed specifically for Deaf patients, and where to find it.</a:t>
            </a:r>
          </a:p>
          <a:p>
            <a:pPr marL="285750" indent="-285750">
              <a:buClr>
                <a:schemeClr val="bg1"/>
              </a:buClr>
              <a:buFont typeface="Arial" panose="020B0604020202020204" pitchFamily="34" charset="0"/>
              <a:buChar char="•"/>
            </a:pPr>
            <a:endParaRPr lang="en-GB" sz="1500"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Practitioners need to be aware that many Deaf patients cannot read English written information material. When possible, links to health information in BSL should be provided.</a:t>
            </a:r>
          </a:p>
          <a:p>
            <a:endParaRPr lang="en-GB" dirty="0">
              <a:solidFill>
                <a:schemeClr val="bg1"/>
              </a:solidFill>
            </a:endParaRPr>
          </a:p>
          <a:p>
            <a:r>
              <a:rPr lang="en-GB" sz="1800" b="1" u="sng" dirty="0">
                <a:solidFill>
                  <a:schemeClr val="bg1"/>
                </a:solidFill>
              </a:rPr>
              <a:t>Health care</a:t>
            </a:r>
          </a:p>
          <a:p>
            <a:endParaRPr lang="en-GB"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All staff should undergo Deaf awareness training, select staff members should have basic BSL skills, and all staff should be aware that BSL is not a signed form of English.</a:t>
            </a:r>
          </a:p>
          <a:p>
            <a:pPr marL="285750" indent="-285750">
              <a:buClr>
                <a:schemeClr val="bg1"/>
              </a:buClr>
              <a:buFont typeface="Arial" panose="020B0604020202020204" pitchFamily="34" charset="0"/>
              <a:buChar char="•"/>
            </a:pPr>
            <a:endParaRPr lang="en-GB" sz="1500"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Patients should be able to make appointments through various means, not just over the phone. Online and texting services are already available but should be made more accessible to Deaf patients. Online interpreter services to book appointments also exist, but awareness of these services in Deaf communities needs to be increased.</a:t>
            </a:r>
          </a:p>
          <a:p>
            <a:pPr marL="285750" indent="-285750">
              <a:buClr>
                <a:schemeClr val="bg1"/>
              </a:buClr>
              <a:buFont typeface="Arial" panose="020B0604020202020204" pitchFamily="34" charset="0"/>
              <a:buChar char="•"/>
            </a:pPr>
            <a:endParaRPr lang="en-GB" dirty="0">
              <a:solidFill>
                <a:schemeClr val="bg1"/>
              </a:solidFill>
            </a:endParaRPr>
          </a:p>
          <a:p>
            <a:r>
              <a:rPr lang="en-GB" sz="1600" b="1" u="sng" dirty="0">
                <a:solidFill>
                  <a:schemeClr val="bg1"/>
                </a:solidFill>
              </a:rPr>
              <a:t>Interpreters</a:t>
            </a:r>
          </a:p>
          <a:p>
            <a:endParaRPr lang="en-GB"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More Registered Sign Language Interpreters (RSLI) are needed, especially those trained in specialised health care settings.</a:t>
            </a:r>
          </a:p>
          <a:p>
            <a:pPr marL="285750" indent="-285750">
              <a:buClr>
                <a:schemeClr val="bg1"/>
              </a:buClr>
              <a:buFont typeface="Arial" panose="020B0604020202020204" pitchFamily="34" charset="0"/>
              <a:buChar char="•"/>
            </a:pPr>
            <a:endParaRPr lang="en-GB" sz="1500" dirty="0">
              <a:solidFill>
                <a:schemeClr val="bg1"/>
              </a:solidFill>
            </a:endParaRPr>
          </a:p>
          <a:p>
            <a:pPr marL="285750" indent="-285750">
              <a:buClr>
                <a:schemeClr val="bg1"/>
              </a:buClr>
              <a:buFont typeface="Arial" panose="020B0604020202020204" pitchFamily="34" charset="0"/>
              <a:buChar char="•"/>
            </a:pPr>
            <a:r>
              <a:rPr lang="en-GB" sz="1500" dirty="0">
                <a:solidFill>
                  <a:schemeClr val="bg1"/>
                </a:solidFill>
              </a:rPr>
              <a:t>Reliable and consistent access to interpreters needs to be 24/7/365, for example, through an on-call system similar to that for doctors.</a:t>
            </a:r>
          </a:p>
        </p:txBody>
      </p:sp>
    </p:spTree>
    <p:extLst>
      <p:ext uri="{BB962C8B-B14F-4D97-AF65-F5344CB8AC3E}">
        <p14:creationId xmlns:p14="http://schemas.microsoft.com/office/powerpoint/2010/main" val="346568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anim calcmode="lin" valueType="num">
                                      <p:cBhvr additive="base">
                                        <p:cTn id="1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anim calcmode="lin" valueType="num">
                                      <p:cBhvr additive="base">
                                        <p:cTn id="2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anim calcmode="lin" valueType="num">
                                      <p:cBhvr additive="base">
                                        <p:cTn id="2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16" end="16"/>
                                            </p:txEl>
                                          </p:spTgt>
                                        </p:tgtEl>
                                        <p:attrNameLst>
                                          <p:attrName>style.visibility</p:attrName>
                                        </p:attrNameLst>
                                      </p:cBhvr>
                                      <p:to>
                                        <p:strVal val="visible"/>
                                      </p:to>
                                    </p:set>
                                    <p:anim calcmode="lin" valueType="num">
                                      <p:cBhvr additive="base">
                                        <p:cTn id="2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Future directions</a:t>
            </a:r>
          </a:p>
        </p:txBody>
      </p:sp>
      <p:sp>
        <p:nvSpPr>
          <p:cNvPr id="2" name="TextBox 1">
            <a:extLst>
              <a:ext uri="{FF2B5EF4-FFF2-40B4-BE49-F238E27FC236}">
                <a16:creationId xmlns:a16="http://schemas.microsoft.com/office/drawing/2014/main" id="{2D0A7F63-148F-474B-A8C5-46ED244383EC}"/>
              </a:ext>
            </a:extLst>
          </p:cNvPr>
          <p:cNvSpPr txBox="1"/>
          <p:nvPr/>
        </p:nvSpPr>
        <p:spPr>
          <a:xfrm>
            <a:off x="3700631" y="1377714"/>
            <a:ext cx="7705819" cy="3477875"/>
          </a:xfrm>
          <a:prstGeom prst="rect">
            <a:avLst/>
          </a:prstGeom>
          <a:noFill/>
        </p:spPr>
        <p:txBody>
          <a:bodyPr wrap="square" rtlCol="0">
            <a:spAutoFit/>
          </a:bodyPr>
          <a:lstStyle/>
          <a:p>
            <a:pPr marL="285750" indent="-285750">
              <a:buClr>
                <a:schemeClr val="bg1"/>
              </a:buClr>
              <a:buFont typeface="Arial" panose="020B0604020202020204" pitchFamily="34" charset="0"/>
              <a:buChar char="•"/>
            </a:pPr>
            <a:r>
              <a:rPr lang="en-GB" sz="2000" dirty="0">
                <a:solidFill>
                  <a:schemeClr val="bg1"/>
                </a:solidFill>
              </a:rPr>
              <a:t>The responses, reflections and experiences conveyed by the pilot study participants however paralleled and often concurred with many of the issues faced by Deaf communities in the UK, USA, Ireland, Canada, Australia and New Zealand. </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These findings clearly suggest that a more detailed population specific survey is needed to assess how members of the Welsh Deaf community specifically interact with their particular health care services, within their respective communities, and what the state of their wellbeing is.</a:t>
            </a:r>
          </a:p>
        </p:txBody>
      </p:sp>
    </p:spTree>
    <p:extLst>
      <p:ext uri="{BB962C8B-B14F-4D97-AF65-F5344CB8AC3E}">
        <p14:creationId xmlns:p14="http://schemas.microsoft.com/office/powerpoint/2010/main" val="273690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EFB2-1407-480B-BC38-CE5746380A21}"/>
              </a:ext>
            </a:extLst>
          </p:cNvPr>
          <p:cNvSpPr>
            <a:spLocks noGrp="1"/>
          </p:cNvSpPr>
          <p:nvPr>
            <p:ph type="title"/>
          </p:nvPr>
        </p:nvSpPr>
        <p:spPr/>
        <p:txBody>
          <a:bodyPr/>
          <a:lstStyle/>
          <a:p>
            <a:r>
              <a:rPr lang="en-GB" dirty="0"/>
              <a:t>The next step: Importance</a:t>
            </a:r>
            <a:br>
              <a:rPr lang="en-GB" dirty="0"/>
            </a:br>
            <a:r>
              <a:rPr lang="en-GB" dirty="0"/>
              <a:t>of co-production</a:t>
            </a:r>
          </a:p>
        </p:txBody>
      </p:sp>
      <p:sp>
        <p:nvSpPr>
          <p:cNvPr id="3" name="Text Placeholder 2">
            <a:extLst>
              <a:ext uri="{FF2B5EF4-FFF2-40B4-BE49-F238E27FC236}">
                <a16:creationId xmlns:a16="http://schemas.microsoft.com/office/drawing/2014/main" id="{F7439430-A871-4D39-AE4F-C9E6B46A9630}"/>
              </a:ext>
            </a:extLst>
          </p:cNvPr>
          <p:cNvSpPr>
            <a:spLocks noGrp="1"/>
          </p:cNvSpPr>
          <p:nvPr>
            <p:ph type="body" idx="1"/>
          </p:nvPr>
        </p:nvSpPr>
        <p:spPr>
          <a:xfrm>
            <a:off x="3594100" y="736600"/>
            <a:ext cx="7861300" cy="5629148"/>
          </a:xfrm>
        </p:spPr>
        <p:txBody>
          <a:bodyPr/>
          <a:lstStyle/>
          <a:p>
            <a:pPr>
              <a:buClr>
                <a:schemeClr val="bg1"/>
              </a:buClr>
              <a:buFont typeface="Arial" panose="020B0604020202020204" pitchFamily="34" charset="0"/>
              <a:buChar char="•"/>
            </a:pPr>
            <a:r>
              <a:rPr lang="en-GB" dirty="0">
                <a:solidFill>
                  <a:schemeClr val="bg1"/>
                </a:solidFill>
                <a:latin typeface="+mn-lt"/>
              </a:rPr>
              <a:t>Pilot project highlighted the importance of engagement and building personal relationships with the staff of d/Deaf and Hard of Hearing support / service agencies (i.e. the Centre of Sign-Sight-Sound in Colwyn Bay and the Wales Council for Deaf People in Pontypridd), with BSL interpreters and with members of Welsh Deaf communities.</a:t>
            </a:r>
          </a:p>
          <a:p>
            <a:pPr>
              <a:buClr>
                <a:schemeClr val="bg1"/>
              </a:buClr>
              <a:buFont typeface="Arial" panose="020B0604020202020204" pitchFamily="34" charset="0"/>
              <a:buChar char="•"/>
            </a:pPr>
            <a:endParaRPr lang="en-GB" dirty="0">
              <a:solidFill>
                <a:schemeClr val="bg1"/>
              </a:solidFill>
              <a:latin typeface="+mn-lt"/>
            </a:endParaRPr>
          </a:p>
          <a:p>
            <a:pPr>
              <a:buClr>
                <a:schemeClr val="bg1"/>
              </a:buClr>
              <a:buFont typeface="Arial" panose="020B0604020202020204" pitchFamily="34" charset="0"/>
              <a:buChar char="•"/>
            </a:pPr>
            <a:r>
              <a:rPr lang="en-GB" dirty="0">
                <a:solidFill>
                  <a:schemeClr val="bg1"/>
                </a:solidFill>
                <a:latin typeface="+mn-lt"/>
              </a:rPr>
              <a:t>UK have enacted laws prohibiting discrimination based upon ‘disability’ and legally ensure that all qualifying citizens have appropriate and supported access to healthcare services; however, it is clear from the focus groups’ responses and experiences that these mandated requirements are often not being met for members of the Welsh Deaf community. </a:t>
            </a:r>
          </a:p>
          <a:p>
            <a:pPr>
              <a:buClr>
                <a:schemeClr val="bg1"/>
              </a:buClr>
              <a:buFont typeface="Arial" panose="020B0604020202020204" pitchFamily="34" charset="0"/>
              <a:buChar char="•"/>
            </a:pPr>
            <a:endParaRPr lang="en-GB" dirty="0">
              <a:solidFill>
                <a:schemeClr val="bg1"/>
              </a:solidFill>
              <a:latin typeface="+mn-lt"/>
            </a:endParaRPr>
          </a:p>
          <a:p>
            <a:pPr>
              <a:buClr>
                <a:schemeClr val="bg1"/>
              </a:buClr>
              <a:buFont typeface="Arial" panose="020B0604020202020204" pitchFamily="34" charset="0"/>
              <a:buChar char="•"/>
            </a:pPr>
            <a:r>
              <a:rPr lang="en-GB" dirty="0">
                <a:solidFill>
                  <a:schemeClr val="bg1"/>
                </a:solidFill>
                <a:latin typeface="+mn-lt"/>
              </a:rPr>
              <a:t>Evidence also strongly suggests that the Deaf community in Wales is also beset by a number of cultural, linguistic, logistical and institutional issues that continue to have a negative impact on this community’s health, wellbeing and quality of life.</a:t>
            </a:r>
          </a:p>
          <a:p>
            <a:pPr marL="114300" indent="0">
              <a:buNone/>
            </a:pPr>
            <a:endParaRPr lang="en-GB" sz="1600" dirty="0">
              <a:latin typeface="+mn-lt"/>
            </a:endParaRPr>
          </a:p>
        </p:txBody>
      </p:sp>
    </p:spTree>
    <p:extLst>
      <p:ext uri="{BB962C8B-B14F-4D97-AF65-F5344CB8AC3E}">
        <p14:creationId xmlns:p14="http://schemas.microsoft.com/office/powerpoint/2010/main" val="3499290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EFB2-1407-480B-BC38-CE5746380A21}"/>
              </a:ext>
            </a:extLst>
          </p:cNvPr>
          <p:cNvSpPr>
            <a:spLocks noGrp="1"/>
          </p:cNvSpPr>
          <p:nvPr>
            <p:ph type="title"/>
          </p:nvPr>
        </p:nvSpPr>
        <p:spPr/>
        <p:txBody>
          <a:bodyPr/>
          <a:lstStyle/>
          <a:p>
            <a:r>
              <a:rPr lang="en-GB" dirty="0"/>
              <a:t>The next step: Importance</a:t>
            </a:r>
            <a:br>
              <a:rPr lang="en-GB" dirty="0"/>
            </a:br>
            <a:r>
              <a:rPr lang="en-GB" dirty="0"/>
              <a:t>of co-production</a:t>
            </a:r>
          </a:p>
        </p:txBody>
      </p:sp>
      <p:sp>
        <p:nvSpPr>
          <p:cNvPr id="3" name="Text Placeholder 2">
            <a:extLst>
              <a:ext uri="{FF2B5EF4-FFF2-40B4-BE49-F238E27FC236}">
                <a16:creationId xmlns:a16="http://schemas.microsoft.com/office/drawing/2014/main" id="{F7439430-A871-4D39-AE4F-C9E6B46A9630}"/>
              </a:ext>
            </a:extLst>
          </p:cNvPr>
          <p:cNvSpPr>
            <a:spLocks noGrp="1"/>
          </p:cNvSpPr>
          <p:nvPr>
            <p:ph type="body" idx="1"/>
          </p:nvPr>
        </p:nvSpPr>
        <p:spPr/>
        <p:txBody>
          <a:bodyPr/>
          <a:lstStyle/>
          <a:p>
            <a:pPr marL="114300" indent="0">
              <a:buNone/>
            </a:pPr>
            <a:endParaRPr lang="en-GB" dirty="0">
              <a:hlinkClick r:id="rId2"/>
            </a:endParaRPr>
          </a:p>
          <a:p>
            <a:pPr marL="114300" indent="0">
              <a:buNone/>
            </a:pPr>
            <a:endParaRPr lang="en-GB" dirty="0"/>
          </a:p>
        </p:txBody>
      </p:sp>
      <p:sp>
        <p:nvSpPr>
          <p:cNvPr id="4" name="TextBox 3">
            <a:extLst>
              <a:ext uri="{FF2B5EF4-FFF2-40B4-BE49-F238E27FC236}">
                <a16:creationId xmlns:a16="http://schemas.microsoft.com/office/drawing/2014/main" id="{A7E7A6D6-F353-49E8-AA69-AA1C4AA6B247}"/>
              </a:ext>
            </a:extLst>
          </p:cNvPr>
          <p:cNvSpPr txBox="1"/>
          <p:nvPr/>
        </p:nvSpPr>
        <p:spPr>
          <a:xfrm>
            <a:off x="3657602" y="669357"/>
            <a:ext cx="7738532" cy="5324535"/>
          </a:xfrm>
          <a:prstGeom prst="rect">
            <a:avLst/>
          </a:prstGeom>
          <a:noFill/>
        </p:spPr>
        <p:txBody>
          <a:bodyPr wrap="square" rtlCol="0">
            <a:spAutoFit/>
          </a:bodyPr>
          <a:lstStyle/>
          <a:p>
            <a:pPr marL="342900" indent="-342900">
              <a:buClr>
                <a:schemeClr val="bg1"/>
              </a:buClr>
              <a:buFont typeface="Arial" panose="020B0604020202020204" pitchFamily="34" charset="0"/>
              <a:buChar char="•"/>
            </a:pPr>
            <a:r>
              <a:rPr lang="en-GB" sz="2000" dirty="0">
                <a:solidFill>
                  <a:schemeClr val="bg1"/>
                </a:solidFill>
              </a:rPr>
              <a:t>In addition to a Welsh Deaf census a more comprehensive follow-up study is therefore warranted to identify the barriers and enablers affecting the Deaf community across all of Wales, so that current practices and policies can be adjusted and/or improved to better serve this important minority community.</a:t>
            </a:r>
          </a:p>
          <a:p>
            <a:pPr marL="342900" indent="-342900">
              <a:buClr>
                <a:schemeClr val="bg1"/>
              </a:buClr>
              <a:buFont typeface="Arial" panose="020B0604020202020204" pitchFamily="34" charset="0"/>
              <a:buChar char="•"/>
            </a:pPr>
            <a:endParaRPr lang="en-GB" sz="2000" dirty="0">
              <a:solidFill>
                <a:schemeClr val="bg1"/>
              </a:solidFill>
            </a:endParaRPr>
          </a:p>
          <a:p>
            <a:pPr marL="342900" indent="-342900">
              <a:buClr>
                <a:schemeClr val="bg1"/>
              </a:buClr>
              <a:buFont typeface="Arial" panose="020B0604020202020204" pitchFamily="34" charset="0"/>
              <a:buChar char="•"/>
            </a:pPr>
            <a:r>
              <a:rPr lang="en-GB" sz="2000" dirty="0">
                <a:solidFill>
                  <a:schemeClr val="bg1"/>
                </a:solidFill>
              </a:rPr>
              <a:t>This is our one of our goals  (Bangor University, University of Graz  &amp; Public Health Wales) going forward.  We are working to secure funding for a follow-up survey and census </a:t>
            </a:r>
          </a:p>
          <a:p>
            <a:pPr marL="342900" indent="-342900">
              <a:buClr>
                <a:schemeClr val="bg1"/>
              </a:buClr>
              <a:buFont typeface="Arial" panose="020B0604020202020204" pitchFamily="34" charset="0"/>
              <a:buChar char="•"/>
            </a:pPr>
            <a:endParaRPr lang="en-GB" sz="2000" dirty="0">
              <a:solidFill>
                <a:schemeClr val="bg1"/>
              </a:solidFill>
            </a:endParaRPr>
          </a:p>
          <a:p>
            <a:pPr marL="342900" indent="-342900">
              <a:buClr>
                <a:schemeClr val="bg1"/>
              </a:buClr>
              <a:buFont typeface="Arial" panose="020B0604020202020204" pitchFamily="34" charset="0"/>
              <a:buChar char="•"/>
            </a:pPr>
            <a:r>
              <a:rPr lang="en-GB" sz="2000" dirty="0">
                <a:solidFill>
                  <a:schemeClr val="bg1"/>
                </a:solidFill>
              </a:rPr>
              <a:t>This pilot study report is available in PDF formant and in BSL video format at the </a:t>
            </a:r>
            <a:r>
              <a:rPr lang="en-GB" sz="2000" dirty="0">
                <a:solidFill>
                  <a:schemeClr val="bg1"/>
                </a:solidFill>
                <a:hlinkClick r:id="" action="ppaction://noaction">
                  <a:extLst>
                    <a:ext uri="{A12FA001-AC4F-418D-AE19-62706E023703}">
                      <ahyp:hlinkClr xmlns:ahyp="http://schemas.microsoft.com/office/drawing/2018/hyperlinkcolor" val="tx"/>
                    </a:ext>
                  </a:extLst>
                </a:hlinkClick>
              </a:rPr>
              <a:t>following link</a:t>
            </a:r>
            <a:r>
              <a:rPr lang="en-GB" sz="2000" dirty="0">
                <a:solidFill>
                  <a:schemeClr val="bg1"/>
                </a:solidFill>
              </a:rPr>
              <a:t>:</a:t>
            </a:r>
          </a:p>
          <a:p>
            <a:pPr marL="342900" indent="-342900">
              <a:buClr>
                <a:schemeClr val="bg1"/>
              </a:buClr>
              <a:buFont typeface="Arial" panose="020B0604020202020204" pitchFamily="34" charset="0"/>
              <a:buChar char="•"/>
            </a:pPr>
            <a:endParaRPr lang="en-GB" sz="2000" dirty="0">
              <a:solidFill>
                <a:schemeClr val="bg1"/>
              </a:solidFill>
            </a:endParaRPr>
          </a:p>
          <a:p>
            <a:pPr marL="342900" indent="-342900">
              <a:buClr>
                <a:schemeClr val="bg1"/>
              </a:buClr>
              <a:buFont typeface="Arial" panose="020B0604020202020204" pitchFamily="34" charset="0"/>
              <a:buChar char="•"/>
            </a:pPr>
            <a:r>
              <a:rPr lang="en-GB" sz="2000" dirty="0">
                <a:solidFill>
                  <a:schemeClr val="bg1"/>
                </a:solidFill>
                <a:hlinkClick r:id="rId2">
                  <a:extLst>
                    <a:ext uri="{A12FA001-AC4F-418D-AE19-62706E023703}">
                      <ahyp:hlinkClr xmlns:ahyp="http://schemas.microsoft.com/office/drawing/2018/hyperlinkcolor" val="tx"/>
                    </a:ext>
                  </a:extLst>
                </a:hlinkClick>
              </a:rPr>
              <a:t>http://deaf-communities-wales.bangor.ac.uk</a:t>
            </a:r>
            <a:endParaRPr lang="en-GB" sz="2000" dirty="0">
              <a:solidFill>
                <a:schemeClr val="bg1"/>
              </a:solidFill>
            </a:endParaRPr>
          </a:p>
          <a:p>
            <a:pPr>
              <a:buClr>
                <a:schemeClr val="bg1"/>
              </a:buClr>
            </a:pPr>
            <a:endParaRPr lang="en-GB" sz="2000" dirty="0">
              <a:solidFill>
                <a:schemeClr val="bg1"/>
              </a:solidFill>
            </a:endParaRPr>
          </a:p>
          <a:p>
            <a:pPr marL="342900" indent="-342900">
              <a:buClr>
                <a:schemeClr val="bg1"/>
              </a:buClr>
              <a:buFont typeface="Arial" panose="020B0604020202020204" pitchFamily="34" charset="0"/>
              <a:buChar char="•"/>
            </a:pPr>
            <a:endParaRPr lang="en-GB" sz="2000" dirty="0">
              <a:solidFill>
                <a:schemeClr val="bg1"/>
              </a:solidFill>
            </a:endParaRPr>
          </a:p>
          <a:p>
            <a:pPr marL="342900" indent="-342900">
              <a:buClr>
                <a:schemeClr val="bg1"/>
              </a:buClr>
              <a:buFont typeface="Arial" panose="020B0604020202020204" pitchFamily="34" charset="0"/>
              <a:buChar char="•"/>
            </a:pPr>
            <a:r>
              <a:rPr lang="en-GB" sz="2000" dirty="0">
                <a:solidFill>
                  <a:schemeClr val="bg1"/>
                </a:solidFill>
              </a:rPr>
              <a:t>Hard copies can be made available upon request </a:t>
            </a:r>
          </a:p>
        </p:txBody>
      </p:sp>
    </p:spTree>
    <p:extLst>
      <p:ext uri="{BB962C8B-B14F-4D97-AF65-F5344CB8AC3E}">
        <p14:creationId xmlns:p14="http://schemas.microsoft.com/office/powerpoint/2010/main" val="195272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3926887" y="827931"/>
            <a:ext cx="7315200" cy="1622305"/>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EFEFE"/>
              </a:buClr>
              <a:buSzPts val="5900"/>
              <a:buFont typeface="Corbel"/>
              <a:buNone/>
            </a:pPr>
            <a:r>
              <a:rPr lang="de-AT" dirty="0"/>
              <a:t>Introduction</a:t>
            </a:r>
            <a:endParaRPr dirty="0"/>
          </a:p>
        </p:txBody>
      </p:sp>
      <p:sp>
        <p:nvSpPr>
          <p:cNvPr id="2" name="Rectangle 1">
            <a:extLst>
              <a:ext uri="{FF2B5EF4-FFF2-40B4-BE49-F238E27FC236}">
                <a16:creationId xmlns:a16="http://schemas.microsoft.com/office/drawing/2014/main" id="{355A36FF-6EA1-4C97-B1CC-F9421EF63845}"/>
              </a:ext>
            </a:extLst>
          </p:cNvPr>
          <p:cNvSpPr/>
          <p:nvPr/>
        </p:nvSpPr>
        <p:spPr>
          <a:xfrm>
            <a:off x="3926888" y="3242530"/>
            <a:ext cx="7525306" cy="2031325"/>
          </a:xfrm>
          <a:prstGeom prst="rect">
            <a:avLst/>
          </a:prstGeom>
        </p:spPr>
        <p:txBody>
          <a:bodyPr wrap="square">
            <a:spAutoFit/>
          </a:bodyPr>
          <a:lstStyle/>
          <a:p>
            <a:endParaRPr lang="en-GB" sz="1800" dirty="0">
              <a:solidFill>
                <a:schemeClr val="bg1"/>
              </a:solidFill>
            </a:endParaRPr>
          </a:p>
          <a:p>
            <a:r>
              <a:rPr lang="en-GB" sz="1800" dirty="0">
                <a:solidFill>
                  <a:schemeClr val="bg1"/>
                </a:solidFill>
              </a:rPr>
              <a:t>She is an assistant professor at the Institute for English Studies at the University of Graz in Austria. After receiving her PhD in Linguistics in the US, she worked as a researcher in Germany and at Bangor University in Wales. Her research focuses on language acquisition, multilingualism and communication, with the latter addressing issues such as access to information and climate communication.</a:t>
            </a:r>
          </a:p>
        </p:txBody>
      </p:sp>
      <p:sp>
        <p:nvSpPr>
          <p:cNvPr id="5" name="Google Shape;107;p4">
            <a:extLst>
              <a:ext uri="{FF2B5EF4-FFF2-40B4-BE49-F238E27FC236}">
                <a16:creationId xmlns:a16="http://schemas.microsoft.com/office/drawing/2014/main" id="{0FDF21E8-CEB0-4092-A359-F5D67B32C002}"/>
              </a:ext>
            </a:extLst>
          </p:cNvPr>
          <p:cNvSpPr txBox="1">
            <a:spLocks/>
          </p:cNvSpPr>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FEFEFE"/>
              </a:buClr>
              <a:buSzPts val="5900"/>
              <a:buFont typeface="Corbel"/>
              <a:buNone/>
              <a:defRPr sz="5900" b="0" i="0" u="none" strike="noStrike" cap="none">
                <a:solidFill>
                  <a:srgbClr val="FEFEFE"/>
                </a:solidFill>
                <a:latin typeface="Corbel"/>
                <a:ea typeface="Corbel"/>
                <a:cs typeface="Corbel"/>
                <a:sym typeface="Corbe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FFFFFF"/>
              </a:buClr>
              <a:buSzPts val="3600"/>
            </a:pPr>
            <a:r>
              <a:rPr lang="de-AT" sz="3200" dirty="0"/>
              <a:t>Co-author </a:t>
            </a:r>
          </a:p>
          <a:p>
            <a:pPr>
              <a:buClr>
                <a:srgbClr val="FFFFFF"/>
              </a:buClr>
              <a:buSzPts val="3600"/>
            </a:pPr>
            <a:r>
              <a:rPr lang="de-AT" sz="3200" dirty="0"/>
              <a:t>Dr. Anouschka Foltz  </a:t>
            </a:r>
            <a:br>
              <a:rPr lang="de-AT" sz="3200" dirty="0"/>
            </a:br>
            <a:endParaRPr lang="de-AT"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EFB2-1407-480B-BC38-CE5746380A21}"/>
              </a:ext>
            </a:extLst>
          </p:cNvPr>
          <p:cNvSpPr>
            <a:spLocks noGrp="1"/>
          </p:cNvSpPr>
          <p:nvPr>
            <p:ph type="title"/>
          </p:nvPr>
        </p:nvSpPr>
        <p:spPr/>
        <p:txBody>
          <a:bodyPr/>
          <a:lstStyle/>
          <a:p>
            <a:r>
              <a:rPr lang="en-GB" dirty="0"/>
              <a:t>The next step: Importance</a:t>
            </a:r>
            <a:br>
              <a:rPr lang="en-GB" dirty="0"/>
            </a:br>
            <a:r>
              <a:rPr lang="en-GB" dirty="0"/>
              <a:t>of co-production</a:t>
            </a:r>
          </a:p>
        </p:txBody>
      </p:sp>
      <p:sp>
        <p:nvSpPr>
          <p:cNvPr id="3" name="Text Placeholder 2">
            <a:extLst>
              <a:ext uri="{FF2B5EF4-FFF2-40B4-BE49-F238E27FC236}">
                <a16:creationId xmlns:a16="http://schemas.microsoft.com/office/drawing/2014/main" id="{F7439430-A871-4D39-AE4F-C9E6B46A9630}"/>
              </a:ext>
            </a:extLst>
          </p:cNvPr>
          <p:cNvSpPr>
            <a:spLocks noGrp="1"/>
          </p:cNvSpPr>
          <p:nvPr>
            <p:ph type="body" idx="1"/>
          </p:nvPr>
        </p:nvSpPr>
        <p:spPr/>
        <p:txBody>
          <a:bodyPr/>
          <a:lstStyle/>
          <a:p>
            <a:pPr marL="114300" indent="0">
              <a:buNone/>
            </a:pPr>
            <a:endParaRPr lang="en-GB" dirty="0">
              <a:hlinkClick r:id="rId2"/>
            </a:endParaRPr>
          </a:p>
          <a:p>
            <a:pPr marL="114300" indent="0">
              <a:buNone/>
            </a:pPr>
            <a:endParaRPr lang="en-GB" dirty="0"/>
          </a:p>
        </p:txBody>
      </p:sp>
      <p:sp>
        <p:nvSpPr>
          <p:cNvPr id="4" name="TextBox 3">
            <a:extLst>
              <a:ext uri="{FF2B5EF4-FFF2-40B4-BE49-F238E27FC236}">
                <a16:creationId xmlns:a16="http://schemas.microsoft.com/office/drawing/2014/main" id="{FECCF4B0-0A28-4F8A-BF85-33B7E258FFAC}"/>
              </a:ext>
            </a:extLst>
          </p:cNvPr>
          <p:cNvSpPr txBox="1"/>
          <p:nvPr/>
        </p:nvSpPr>
        <p:spPr>
          <a:xfrm>
            <a:off x="3672418" y="431800"/>
            <a:ext cx="8151282" cy="6063198"/>
          </a:xfrm>
          <a:prstGeom prst="rect">
            <a:avLst/>
          </a:prstGeom>
          <a:noFill/>
        </p:spPr>
        <p:txBody>
          <a:bodyPr wrap="square" rtlCol="0">
            <a:spAutoFit/>
          </a:bodyPr>
          <a:lstStyle/>
          <a:p>
            <a:r>
              <a:rPr lang="en-GB" sz="2800" dirty="0">
                <a:solidFill>
                  <a:schemeClr val="bg1"/>
                </a:solidFill>
              </a:rPr>
              <a:t>Additional research objectives include:</a:t>
            </a:r>
          </a:p>
          <a:p>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Project entitle ‘d/Deaf identity in Wales: Understanding a unique cultural and linguistic minority group’</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Holding a series of qualitative video-recorded interviews with Deaf participants across Wales to discuss aspects of Deaf culture, identity, community, and life experiences. </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The development of an on-line and video-based Welsh BSL sign dictionary </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To also conduct a Welsh BSL dialect survey.  </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To create an online Welsh BSL corpus (with search and tagging features using ELAN software package)  similar to the British Sign Language (BSL) Corpus at UCL.</a:t>
            </a:r>
          </a:p>
          <a:p>
            <a:pPr marL="285750" indent="-285750">
              <a:buClr>
                <a:schemeClr val="bg1"/>
              </a:buClr>
              <a:buFont typeface="Arial" panose="020B0604020202020204" pitchFamily="34" charset="0"/>
              <a:buChar char="•"/>
            </a:pPr>
            <a:endParaRPr lang="en-GB" sz="2000" dirty="0">
              <a:solidFill>
                <a:schemeClr val="bg1"/>
              </a:solidFill>
            </a:endParaRPr>
          </a:p>
          <a:p>
            <a:pPr marL="285750" indent="-285750">
              <a:buClr>
                <a:schemeClr val="bg1"/>
              </a:buClr>
              <a:buFont typeface="Arial" panose="020B0604020202020204" pitchFamily="34" charset="0"/>
              <a:buChar char="•"/>
            </a:pPr>
            <a:r>
              <a:rPr lang="en-GB" sz="2000" dirty="0">
                <a:solidFill>
                  <a:schemeClr val="bg1"/>
                </a:solidFill>
              </a:rPr>
              <a:t>Hope to provide funded opportunities for Deaf Welsh PhD students </a:t>
            </a:r>
          </a:p>
        </p:txBody>
      </p:sp>
    </p:spTree>
    <p:extLst>
      <p:ext uri="{BB962C8B-B14F-4D97-AF65-F5344CB8AC3E}">
        <p14:creationId xmlns:p14="http://schemas.microsoft.com/office/powerpoint/2010/main" val="77861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 calcmode="lin" valueType="num">
                                      <p:cBhvr additive="base">
                                        <p:cTn id="1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anim calcmode="lin" valueType="num">
                                      <p:cBhvr additive="base">
                                        <p:cTn id="2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EFB2-1407-480B-BC38-CE5746380A21}"/>
              </a:ext>
            </a:extLst>
          </p:cNvPr>
          <p:cNvSpPr>
            <a:spLocks noGrp="1"/>
          </p:cNvSpPr>
          <p:nvPr>
            <p:ph type="title"/>
          </p:nvPr>
        </p:nvSpPr>
        <p:spPr/>
        <p:txBody>
          <a:bodyPr/>
          <a:lstStyle/>
          <a:p>
            <a:r>
              <a:rPr lang="en-GB" dirty="0"/>
              <a:t>The next step: Importance</a:t>
            </a:r>
            <a:br>
              <a:rPr lang="en-GB" dirty="0"/>
            </a:br>
            <a:r>
              <a:rPr lang="en-GB" dirty="0"/>
              <a:t>of co-production</a:t>
            </a:r>
          </a:p>
        </p:txBody>
      </p:sp>
      <p:sp>
        <p:nvSpPr>
          <p:cNvPr id="3" name="Text Placeholder 2">
            <a:extLst>
              <a:ext uri="{FF2B5EF4-FFF2-40B4-BE49-F238E27FC236}">
                <a16:creationId xmlns:a16="http://schemas.microsoft.com/office/drawing/2014/main" id="{F7439430-A871-4D39-AE4F-C9E6B46A9630}"/>
              </a:ext>
            </a:extLst>
          </p:cNvPr>
          <p:cNvSpPr>
            <a:spLocks noGrp="1"/>
          </p:cNvSpPr>
          <p:nvPr>
            <p:ph type="body" idx="1"/>
          </p:nvPr>
        </p:nvSpPr>
        <p:spPr>
          <a:xfrm>
            <a:off x="3581400" y="4365752"/>
            <a:ext cx="6735232" cy="2238248"/>
          </a:xfrm>
        </p:spPr>
        <p:txBody>
          <a:bodyPr/>
          <a:lstStyle/>
          <a:p>
            <a:pPr marL="114300" indent="0">
              <a:lnSpc>
                <a:spcPct val="100000"/>
              </a:lnSpc>
              <a:spcBef>
                <a:spcPts val="0"/>
              </a:spcBef>
              <a:buNone/>
            </a:pPr>
            <a:endParaRPr lang="en-GB" sz="1800" dirty="0">
              <a:latin typeface="+mn-lt"/>
              <a:hlinkClick r:id="rId2"/>
            </a:endParaRPr>
          </a:p>
          <a:p>
            <a:pPr marL="114300" indent="0">
              <a:lnSpc>
                <a:spcPct val="100000"/>
              </a:lnSpc>
              <a:spcBef>
                <a:spcPts val="0"/>
              </a:spcBef>
              <a:buNone/>
            </a:pPr>
            <a:r>
              <a:rPr lang="en-GB" sz="2400" dirty="0">
                <a:solidFill>
                  <a:schemeClr val="bg1"/>
                </a:solidFill>
                <a:latin typeface="+mn-lt"/>
              </a:rPr>
              <a:t>Dr Christopher Shank</a:t>
            </a:r>
          </a:p>
          <a:p>
            <a:pPr marL="114300" indent="0">
              <a:lnSpc>
                <a:spcPct val="100000"/>
              </a:lnSpc>
              <a:spcBef>
                <a:spcPts val="0"/>
              </a:spcBef>
              <a:buNone/>
            </a:pPr>
            <a:r>
              <a:rPr lang="en-GB" sz="2400" dirty="0">
                <a:solidFill>
                  <a:schemeClr val="bg1"/>
                </a:solidFill>
                <a:latin typeface="+mn-lt"/>
              </a:rPr>
              <a:t>School of Languages, Literature &amp; Linguistics</a:t>
            </a:r>
          </a:p>
          <a:p>
            <a:pPr marL="114300" indent="0">
              <a:lnSpc>
                <a:spcPct val="100000"/>
              </a:lnSpc>
              <a:spcBef>
                <a:spcPts val="0"/>
              </a:spcBef>
              <a:buNone/>
            </a:pPr>
            <a:r>
              <a:rPr lang="en-GB" sz="2400" dirty="0">
                <a:solidFill>
                  <a:schemeClr val="bg1"/>
                </a:solidFill>
                <a:latin typeface="+mn-lt"/>
              </a:rPr>
              <a:t>Bangor University</a:t>
            </a:r>
          </a:p>
          <a:p>
            <a:pPr marL="114300" indent="0">
              <a:lnSpc>
                <a:spcPct val="100000"/>
              </a:lnSpc>
              <a:spcBef>
                <a:spcPts val="0"/>
              </a:spcBef>
              <a:buNone/>
            </a:pPr>
            <a:r>
              <a:rPr lang="en-GB" sz="2400" dirty="0">
                <a:solidFill>
                  <a:schemeClr val="bg1"/>
                </a:solidFill>
                <a:latin typeface="+mn-lt"/>
              </a:rPr>
              <a:t>Bangor, Gwynedd LL57 2DG</a:t>
            </a:r>
          </a:p>
          <a:p>
            <a:pPr marL="114300" indent="0">
              <a:lnSpc>
                <a:spcPct val="100000"/>
              </a:lnSpc>
              <a:spcBef>
                <a:spcPts val="0"/>
              </a:spcBef>
              <a:buNone/>
            </a:pPr>
            <a:endParaRPr lang="en-GB" sz="2400" dirty="0">
              <a:solidFill>
                <a:schemeClr val="bg1"/>
              </a:solidFill>
              <a:latin typeface="+mn-lt"/>
            </a:endParaRPr>
          </a:p>
          <a:p>
            <a:pPr marL="114300" indent="0">
              <a:lnSpc>
                <a:spcPct val="100000"/>
              </a:lnSpc>
              <a:spcBef>
                <a:spcPts val="0"/>
              </a:spcBef>
              <a:buNone/>
            </a:pPr>
            <a:r>
              <a:rPr lang="en-GB" sz="2400" dirty="0">
                <a:solidFill>
                  <a:schemeClr val="bg1"/>
                </a:solidFill>
                <a:latin typeface="+mn-lt"/>
                <a:hlinkClick r:id="rId3"/>
              </a:rPr>
              <a:t>c.shank@bangor.ac.uk</a:t>
            </a:r>
            <a:endParaRPr lang="en-GB" sz="2400" dirty="0">
              <a:solidFill>
                <a:schemeClr val="bg1"/>
              </a:solidFill>
              <a:latin typeface="+mn-lt"/>
            </a:endParaRPr>
          </a:p>
          <a:p>
            <a:pPr marL="114300" indent="0">
              <a:lnSpc>
                <a:spcPct val="100000"/>
              </a:lnSpc>
              <a:spcBef>
                <a:spcPts val="0"/>
              </a:spcBef>
              <a:buNone/>
            </a:pPr>
            <a:endParaRPr lang="en-GB" sz="1800" dirty="0">
              <a:solidFill>
                <a:schemeClr val="bg1"/>
              </a:solidFill>
              <a:latin typeface="+mn-lt"/>
            </a:endParaRPr>
          </a:p>
          <a:p>
            <a:pPr marL="114300" indent="0">
              <a:lnSpc>
                <a:spcPct val="100000"/>
              </a:lnSpc>
              <a:spcBef>
                <a:spcPts val="0"/>
              </a:spcBef>
              <a:buNone/>
            </a:pPr>
            <a:endParaRPr lang="en-GB" sz="1800" dirty="0">
              <a:latin typeface="+mn-lt"/>
            </a:endParaRPr>
          </a:p>
        </p:txBody>
      </p:sp>
      <p:sp>
        <p:nvSpPr>
          <p:cNvPr id="4" name="TextBox 3">
            <a:extLst>
              <a:ext uri="{FF2B5EF4-FFF2-40B4-BE49-F238E27FC236}">
                <a16:creationId xmlns:a16="http://schemas.microsoft.com/office/drawing/2014/main" id="{FECCF4B0-0A28-4F8A-BF85-33B7E258FFAC}"/>
              </a:ext>
            </a:extLst>
          </p:cNvPr>
          <p:cNvSpPr txBox="1"/>
          <p:nvPr/>
        </p:nvSpPr>
        <p:spPr>
          <a:xfrm>
            <a:off x="3581400" y="254000"/>
            <a:ext cx="7708900" cy="3477875"/>
          </a:xfrm>
          <a:prstGeom prst="rect">
            <a:avLst/>
          </a:prstGeom>
          <a:noFill/>
        </p:spPr>
        <p:txBody>
          <a:bodyPr wrap="square" rtlCol="0">
            <a:spAutoFit/>
          </a:bodyPr>
          <a:lstStyle/>
          <a:p>
            <a:r>
              <a:rPr lang="en-GB" sz="2000" dirty="0">
                <a:solidFill>
                  <a:schemeClr val="bg1"/>
                </a:solidFill>
              </a:rPr>
              <a:t>All of this will require community involvement, engagement and support.</a:t>
            </a:r>
          </a:p>
          <a:p>
            <a:endParaRPr lang="en-GB" sz="2000" dirty="0">
              <a:solidFill>
                <a:schemeClr val="bg1"/>
              </a:solidFill>
            </a:endParaRPr>
          </a:p>
          <a:p>
            <a:r>
              <a:rPr lang="en-GB" sz="2000" dirty="0">
                <a:solidFill>
                  <a:schemeClr val="bg1"/>
                </a:solidFill>
              </a:rPr>
              <a:t>This will the website / portal for these projects:</a:t>
            </a:r>
          </a:p>
          <a:p>
            <a:endParaRPr lang="en-GB" sz="2000" dirty="0">
              <a:solidFill>
                <a:schemeClr val="bg1"/>
              </a:solidFill>
            </a:endParaRPr>
          </a:p>
          <a:p>
            <a:r>
              <a:rPr lang="en-GB" sz="2000" dirty="0">
                <a:solidFill>
                  <a:schemeClr val="bg1"/>
                </a:solidFill>
                <a:hlinkClick r:id="rId2"/>
              </a:rPr>
              <a:t>http://deaf-communities-wales.bangor.ac.uk</a:t>
            </a:r>
            <a:endParaRPr lang="en-GB" sz="2000" dirty="0">
              <a:solidFill>
                <a:schemeClr val="bg1"/>
              </a:solidFill>
            </a:endParaRPr>
          </a:p>
          <a:p>
            <a:endParaRPr lang="en-GB" sz="2000" dirty="0">
              <a:solidFill>
                <a:schemeClr val="bg1"/>
              </a:solidFill>
            </a:endParaRPr>
          </a:p>
          <a:p>
            <a:r>
              <a:rPr lang="en-GB" sz="2000" dirty="0">
                <a:solidFill>
                  <a:schemeClr val="bg1"/>
                </a:solidFill>
              </a:rPr>
              <a:t>Also establish an email contact list, Facebook page and related social media to keep the entire BSK community up to date and informed as to the project, research outputs, events, calls for participants, and any other developments </a:t>
            </a:r>
          </a:p>
        </p:txBody>
      </p:sp>
    </p:spTree>
    <p:extLst>
      <p:ext uri="{BB962C8B-B14F-4D97-AF65-F5344CB8AC3E}">
        <p14:creationId xmlns:p14="http://schemas.microsoft.com/office/powerpoint/2010/main" val="3572706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954438" y="1309472"/>
            <a:ext cx="7315200" cy="2190477"/>
          </a:xfrm>
          <a:prstGeom prst="rect">
            <a:avLst/>
          </a:prstGeom>
          <a:noFill/>
          <a:ln>
            <a:noFill/>
          </a:ln>
        </p:spPr>
        <p:txBody>
          <a:bodyPr spcFirstLastPara="1" wrap="square" lIns="91425" tIns="45700" rIns="91425" bIns="45700" anchor="b" anchorCtr="0">
            <a:noAutofit/>
          </a:bodyPr>
          <a:lstStyle/>
          <a:p>
            <a:pPr lvl="0">
              <a:buSzPts val="4000"/>
            </a:pPr>
            <a:r>
              <a:rPr lang="en-GB" sz="4000" dirty="0"/>
              <a:t>Thank you for your time, attention and support!</a:t>
            </a:r>
            <a:endParaRPr sz="4000" dirty="0"/>
          </a:p>
        </p:txBody>
      </p:sp>
      <p:sp>
        <p:nvSpPr>
          <p:cNvPr id="89" name="Google Shape;89;p1"/>
          <p:cNvSpPr txBox="1">
            <a:spLocks noGrp="1"/>
          </p:cNvSpPr>
          <p:nvPr>
            <p:ph type="subTitle" idx="1"/>
          </p:nvPr>
        </p:nvSpPr>
        <p:spPr>
          <a:xfrm>
            <a:off x="1100015" y="4670246"/>
            <a:ext cx="7315200" cy="9144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SzPts val="1540"/>
              <a:buNone/>
            </a:pPr>
            <a:r>
              <a:rPr lang="de-AT" sz="1540" dirty="0"/>
              <a:t>Christopher Shank, Bangor University</a:t>
            </a:r>
            <a:endParaRPr dirty="0"/>
          </a:p>
          <a:p>
            <a:pPr marL="0" lvl="0" indent="0" algn="l" rtl="0">
              <a:lnSpc>
                <a:spcPct val="70000"/>
              </a:lnSpc>
              <a:spcBef>
                <a:spcPts val="1200"/>
              </a:spcBef>
              <a:spcAft>
                <a:spcPts val="0"/>
              </a:spcAft>
              <a:buSzPts val="1540"/>
              <a:buNone/>
            </a:pPr>
            <a:r>
              <a:rPr lang="de-AT" sz="1540" dirty="0"/>
              <a:t>Anouschka Foltz, University of Graz</a:t>
            </a:r>
            <a:endParaRPr dirty="0"/>
          </a:p>
        </p:txBody>
      </p:sp>
      <p:pic>
        <p:nvPicPr>
          <p:cNvPr id="90" name="Google Shape;90;p1"/>
          <p:cNvPicPr preferRelativeResize="0"/>
          <p:nvPr/>
        </p:nvPicPr>
        <p:blipFill rotWithShape="1">
          <a:blip r:embed="rId3">
            <a:alphaModFix/>
          </a:blip>
          <a:srcRect/>
          <a:stretch/>
        </p:blipFill>
        <p:spPr>
          <a:xfrm>
            <a:off x="6096000" y="4512675"/>
            <a:ext cx="812504" cy="1229542"/>
          </a:xfrm>
          <a:prstGeom prst="rect">
            <a:avLst/>
          </a:prstGeom>
          <a:noFill/>
          <a:ln>
            <a:noFill/>
          </a:ln>
        </p:spPr>
      </p:pic>
      <p:pic>
        <p:nvPicPr>
          <p:cNvPr id="91" name="Google Shape;91;p1"/>
          <p:cNvPicPr preferRelativeResize="0"/>
          <p:nvPr/>
        </p:nvPicPr>
        <p:blipFill rotWithShape="1">
          <a:blip r:embed="rId4">
            <a:alphaModFix/>
          </a:blip>
          <a:srcRect/>
          <a:stretch/>
        </p:blipFill>
        <p:spPr>
          <a:xfrm>
            <a:off x="7289921" y="4512675"/>
            <a:ext cx="1445840" cy="1235960"/>
          </a:xfrm>
          <a:prstGeom prst="rect">
            <a:avLst/>
          </a:prstGeom>
          <a:noFill/>
          <a:ln>
            <a:noFill/>
          </a:ln>
        </p:spPr>
      </p:pic>
    </p:spTree>
    <p:extLst>
      <p:ext uri="{BB962C8B-B14F-4D97-AF65-F5344CB8AC3E}">
        <p14:creationId xmlns:p14="http://schemas.microsoft.com/office/powerpoint/2010/main" val="206535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dirty="0"/>
              <a:t>Background </a:t>
            </a:r>
            <a:br>
              <a:rPr lang="de-AT" dirty="0"/>
            </a:br>
            <a:endParaRPr dirty="0"/>
          </a:p>
        </p:txBody>
      </p:sp>
      <p:sp>
        <p:nvSpPr>
          <p:cNvPr id="108" name="Google Shape;108;p4"/>
          <p:cNvSpPr txBox="1">
            <a:spLocks noGrp="1"/>
          </p:cNvSpPr>
          <p:nvPr>
            <p:ph type="body" idx="1"/>
          </p:nvPr>
        </p:nvSpPr>
        <p:spPr>
          <a:xfrm>
            <a:off x="3746377" y="864108"/>
            <a:ext cx="7701911" cy="5120640"/>
          </a:xfrm>
          <a:prstGeom prst="rect">
            <a:avLst/>
          </a:prstGeom>
          <a:noFill/>
          <a:ln>
            <a:noFill/>
          </a:ln>
        </p:spPr>
        <p:txBody>
          <a:bodyPr spcFirstLastPara="1" wrap="square" lIns="91425" tIns="45700" rIns="91425" bIns="45700" anchor="ctr" anchorCtr="0">
            <a:noAutofit/>
          </a:bodyPr>
          <a:lstStyle/>
          <a:p>
            <a:pPr marL="182880" lvl="0" indent="-55877">
              <a:buSzPts val="2000"/>
              <a:buNone/>
            </a:pPr>
            <a:r>
              <a:rPr lang="en-GB" sz="2400" dirty="0">
                <a:solidFill>
                  <a:schemeClr val="bg1"/>
                </a:solidFill>
                <a:latin typeface="+mn-lt"/>
              </a:rPr>
              <a:t>Few studies have examined the health behaviours and factors that may help or hinder the d/Deaf population’s ability to maintain health in the UK, and none specifically in Wales. In view of the reported inequalities, a better understanding of what helps and hinders d/Deaf individuals’ ability to be healthy is needed.</a:t>
            </a:r>
          </a:p>
          <a:p>
            <a:pPr marL="182880" lvl="0" indent="-55877">
              <a:buSzPts val="2000"/>
              <a:buNone/>
            </a:pPr>
            <a:endParaRPr lang="en-GB" sz="2400" dirty="0">
              <a:solidFill>
                <a:schemeClr val="bg1"/>
              </a:solidFill>
              <a:latin typeface="+mn-lt"/>
            </a:endParaRPr>
          </a:p>
          <a:p>
            <a:pPr marL="182880" lvl="0" indent="-55877">
              <a:buSzPts val="2000"/>
              <a:buNone/>
            </a:pPr>
            <a:r>
              <a:rPr lang="en-GB" sz="2400" dirty="0">
                <a:solidFill>
                  <a:schemeClr val="bg1"/>
                </a:solidFill>
                <a:latin typeface="+mn-lt"/>
              </a:rPr>
              <a:t>To help inform actions towards a healthier, cohesive and more equal Wales, addressing the aspirations of the Wellbeing of Future Generations Act.</a:t>
            </a:r>
          </a:p>
          <a:p>
            <a:pPr marL="182880" lvl="0" indent="-55877">
              <a:buSzPts val="2000"/>
              <a:buNone/>
            </a:pPr>
            <a:endParaRPr sz="1100" dirty="0">
              <a:solidFill>
                <a:schemeClr val="bg1"/>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65E8-7ACD-44BA-B554-B7AA03C33C42}"/>
              </a:ext>
            </a:extLst>
          </p:cNvPr>
          <p:cNvSpPr>
            <a:spLocks noGrp="1"/>
          </p:cNvSpPr>
          <p:nvPr>
            <p:ph type="title"/>
          </p:nvPr>
        </p:nvSpPr>
        <p:spPr/>
        <p:txBody>
          <a:bodyPr/>
          <a:lstStyle/>
          <a:p>
            <a:r>
              <a:rPr lang="en-GB" dirty="0"/>
              <a:t>d/Deaf </a:t>
            </a:r>
          </a:p>
        </p:txBody>
      </p:sp>
      <p:sp>
        <p:nvSpPr>
          <p:cNvPr id="3" name="Text Placeholder 2">
            <a:extLst>
              <a:ext uri="{FF2B5EF4-FFF2-40B4-BE49-F238E27FC236}">
                <a16:creationId xmlns:a16="http://schemas.microsoft.com/office/drawing/2014/main" id="{990386F9-EF17-44C3-8846-E1E689130FBB}"/>
              </a:ext>
            </a:extLst>
          </p:cNvPr>
          <p:cNvSpPr>
            <a:spLocks noGrp="1"/>
          </p:cNvSpPr>
          <p:nvPr>
            <p:ph type="body" idx="1"/>
          </p:nvPr>
        </p:nvSpPr>
        <p:spPr/>
        <p:txBody>
          <a:bodyPr/>
          <a:lstStyle/>
          <a:p>
            <a:pPr marL="114300" indent="0">
              <a:buNone/>
            </a:pPr>
            <a:r>
              <a:rPr lang="en-GB" sz="2800" dirty="0">
                <a:solidFill>
                  <a:schemeClr val="bg1"/>
                </a:solidFill>
                <a:latin typeface="+mn-lt"/>
              </a:rPr>
              <a:t>This report focuses on Deaf people who use and prefer to use a sign language, in this case BSL, and who see themselves as belonging to a Deaf community (i.e. those whose preference is to  communicate in BSL and share similar life experiences as a Deaf member of Welsh society).</a:t>
            </a:r>
          </a:p>
        </p:txBody>
      </p:sp>
    </p:spTree>
    <p:extLst>
      <p:ext uri="{BB962C8B-B14F-4D97-AF65-F5344CB8AC3E}">
        <p14:creationId xmlns:p14="http://schemas.microsoft.com/office/powerpoint/2010/main" val="9727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dirty="0"/>
              <a:t>Background </a:t>
            </a:r>
            <a:br>
              <a:rPr lang="de-AT" dirty="0"/>
            </a:br>
            <a:endParaRPr dirty="0"/>
          </a:p>
        </p:txBody>
      </p:sp>
      <p:sp>
        <p:nvSpPr>
          <p:cNvPr id="108" name="Google Shape;108;p4"/>
          <p:cNvSpPr txBox="1">
            <a:spLocks noGrp="1"/>
          </p:cNvSpPr>
          <p:nvPr>
            <p:ph type="body" idx="1"/>
          </p:nvPr>
        </p:nvSpPr>
        <p:spPr>
          <a:xfrm>
            <a:off x="3462291" y="864108"/>
            <a:ext cx="8476790" cy="5120640"/>
          </a:xfrm>
          <a:prstGeom prst="rect">
            <a:avLst/>
          </a:prstGeom>
          <a:noFill/>
          <a:ln>
            <a:noFill/>
          </a:ln>
        </p:spPr>
        <p:txBody>
          <a:bodyPr spcFirstLastPara="1" wrap="square" lIns="91425" tIns="45700" rIns="91425" bIns="45700" anchor="ctr" anchorCtr="0">
            <a:noAutofit/>
          </a:bodyPr>
          <a:lstStyle/>
          <a:p>
            <a:pPr marL="182880" lvl="0" indent="-55877">
              <a:buSzPts val="2000"/>
              <a:buNone/>
            </a:pPr>
            <a:r>
              <a:rPr lang="en-GB" sz="2400" dirty="0">
                <a:solidFill>
                  <a:schemeClr val="bg1"/>
                </a:solidFill>
                <a:latin typeface="+mn-lt"/>
              </a:rPr>
              <a:t>In collaboration with PH Wales, we conducted a qualitative pilot study to explore: </a:t>
            </a:r>
          </a:p>
          <a:p>
            <a:pPr marL="182880" lvl="0" indent="-55877">
              <a:buSzPts val="2000"/>
              <a:buNone/>
            </a:pPr>
            <a:endParaRPr lang="en-GB" sz="2400" dirty="0">
              <a:solidFill>
                <a:schemeClr val="bg1"/>
              </a:solidFill>
              <a:latin typeface="+mn-lt"/>
            </a:endParaRPr>
          </a:p>
          <a:p>
            <a:pPr marL="127003" lvl="0" indent="0">
              <a:buSzPts val="2000"/>
              <a:buNone/>
            </a:pPr>
            <a:r>
              <a:rPr lang="en-GB" sz="2400" dirty="0">
                <a:solidFill>
                  <a:schemeClr val="bg1"/>
                </a:solidFill>
                <a:latin typeface="+mn-lt"/>
              </a:rPr>
              <a:t>(1) the barriers and enablers to staying healthy in    </a:t>
            </a:r>
          </a:p>
          <a:p>
            <a:pPr marL="127003" lvl="0" indent="0">
              <a:buSzPts val="2000"/>
              <a:buNone/>
            </a:pPr>
            <a:r>
              <a:rPr lang="en-GB" sz="2400" dirty="0">
                <a:solidFill>
                  <a:schemeClr val="bg1"/>
                </a:solidFill>
                <a:latin typeface="+mn-lt"/>
              </a:rPr>
              <a:t>     d/Deaf  Welsh communities, and </a:t>
            </a:r>
          </a:p>
          <a:p>
            <a:pPr marL="127003" lvl="0" indent="0">
              <a:buSzPts val="2000"/>
              <a:buNone/>
            </a:pPr>
            <a:endParaRPr lang="en-GB" sz="2400" dirty="0">
              <a:solidFill>
                <a:schemeClr val="bg1"/>
              </a:solidFill>
              <a:latin typeface="+mn-lt"/>
            </a:endParaRPr>
          </a:p>
          <a:p>
            <a:pPr marL="127003" lvl="0" indent="0">
              <a:buSzPts val="2000"/>
              <a:buNone/>
            </a:pPr>
            <a:r>
              <a:rPr lang="en-GB" sz="2400" dirty="0">
                <a:solidFill>
                  <a:schemeClr val="bg1"/>
                </a:solidFill>
                <a:latin typeface="+mn-lt"/>
              </a:rPr>
              <a:t>(2) potential actions for different professional groups    </a:t>
            </a:r>
          </a:p>
          <a:p>
            <a:pPr marL="127003" lvl="0" indent="0">
              <a:buSzPts val="2000"/>
              <a:buNone/>
            </a:pPr>
            <a:r>
              <a:rPr lang="en-GB" sz="2400" dirty="0">
                <a:solidFill>
                  <a:schemeClr val="bg1"/>
                </a:solidFill>
                <a:latin typeface="+mn-lt"/>
              </a:rPr>
              <a:t>      (e.g. local authority, planning,  health promotion  </a:t>
            </a:r>
          </a:p>
          <a:p>
            <a:pPr marL="127003" lvl="0" indent="0">
              <a:buSzPts val="2000"/>
              <a:buNone/>
            </a:pPr>
            <a:r>
              <a:rPr lang="en-GB" sz="2400" dirty="0">
                <a:solidFill>
                  <a:schemeClr val="bg1"/>
                </a:solidFill>
                <a:latin typeface="+mn-lt"/>
              </a:rPr>
              <a:t>      materials, health service (pharmacy, GPs, hospital care).</a:t>
            </a:r>
          </a:p>
          <a:p>
            <a:pPr marL="182880" lvl="0" indent="-55877">
              <a:buSzPts val="2000"/>
              <a:buNone/>
            </a:pPr>
            <a:endParaRPr sz="1100" dirty="0">
              <a:solidFill>
                <a:schemeClr val="bg1"/>
              </a:solidFill>
              <a:latin typeface="+mn-lt"/>
            </a:endParaRPr>
          </a:p>
        </p:txBody>
      </p:sp>
    </p:spTree>
    <p:extLst>
      <p:ext uri="{BB962C8B-B14F-4D97-AF65-F5344CB8AC3E}">
        <p14:creationId xmlns:p14="http://schemas.microsoft.com/office/powerpoint/2010/main" val="220392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dirty="0"/>
              <a:t>Methods </a:t>
            </a:r>
            <a:br>
              <a:rPr lang="de-AT" dirty="0"/>
            </a:br>
            <a:r>
              <a:rPr lang="de-AT" dirty="0"/>
              <a:t>Step 1 </a:t>
            </a:r>
            <a:br>
              <a:rPr lang="de-AT" dirty="0"/>
            </a:br>
            <a:endParaRPr dirty="0"/>
          </a:p>
        </p:txBody>
      </p:sp>
      <p:sp>
        <p:nvSpPr>
          <p:cNvPr id="108" name="Google Shape;108;p4"/>
          <p:cNvSpPr txBox="1">
            <a:spLocks noGrp="1"/>
          </p:cNvSpPr>
          <p:nvPr>
            <p:ph type="body" idx="1"/>
          </p:nvPr>
        </p:nvSpPr>
        <p:spPr>
          <a:xfrm>
            <a:off x="3540900" y="1413035"/>
            <a:ext cx="8084621" cy="5165317"/>
          </a:xfrm>
          <a:prstGeom prst="rect">
            <a:avLst/>
          </a:prstGeom>
          <a:noFill/>
          <a:ln>
            <a:noFill/>
          </a:ln>
        </p:spPr>
        <p:txBody>
          <a:bodyPr spcFirstLastPara="1" wrap="square" lIns="91425" tIns="45700" rIns="91425" bIns="45700" anchor="ctr" anchorCtr="0">
            <a:noAutofit/>
          </a:bodyPr>
          <a:lstStyle/>
          <a:p>
            <a:pPr marL="412753" indent="-285750">
              <a:spcAft>
                <a:spcPts val="600"/>
              </a:spcAft>
              <a:buClr>
                <a:schemeClr val="bg1"/>
              </a:buClr>
              <a:buSzPts val="2000"/>
              <a:buFont typeface="Arial" panose="020B0604020202020204" pitchFamily="34" charset="0"/>
              <a:buChar char="•"/>
            </a:pPr>
            <a:r>
              <a:rPr lang="en-GB" sz="1800" dirty="0">
                <a:solidFill>
                  <a:schemeClr val="bg1"/>
                </a:solidFill>
                <a:latin typeface="+mn-lt"/>
              </a:rPr>
              <a:t>Due to a lack of literature focused solely on Wales, we consulted literature to identify health and health behaviours and barriers to healthcare of the Deaf population in the UK as a whole.  </a:t>
            </a:r>
          </a:p>
          <a:p>
            <a:pPr marL="412753" indent="-285750">
              <a:spcAft>
                <a:spcPts val="600"/>
              </a:spcAft>
              <a:buClr>
                <a:schemeClr val="bg1"/>
              </a:buClr>
              <a:buSzPts val="2000"/>
              <a:buFont typeface="Arial" panose="020B0604020202020204" pitchFamily="34" charset="0"/>
              <a:buChar char="•"/>
            </a:pPr>
            <a:r>
              <a:rPr lang="en-GB" sz="1800" dirty="0">
                <a:solidFill>
                  <a:schemeClr val="bg1"/>
                </a:solidFill>
                <a:latin typeface="+mn-lt"/>
              </a:rPr>
              <a:t>Also included evidence from American, Irish, Canadian, Australian and New Zealand Deaf communities.</a:t>
            </a:r>
          </a:p>
          <a:p>
            <a:pPr marL="412753" indent="-285750">
              <a:spcAft>
                <a:spcPts val="600"/>
              </a:spcAft>
              <a:buClr>
                <a:schemeClr val="bg1"/>
              </a:buClr>
              <a:buSzPts val="2000"/>
              <a:buFont typeface="Arial" panose="020B0604020202020204" pitchFamily="34" charset="0"/>
              <a:buChar char="•"/>
            </a:pPr>
            <a:r>
              <a:rPr lang="en-GB" sz="1800" dirty="0">
                <a:solidFill>
                  <a:schemeClr val="bg1"/>
                </a:solidFill>
                <a:latin typeface="+mn-lt"/>
              </a:rPr>
              <a:t>Academic journal databases  - reports published in English between         1 January 1980 and 1 October, 2018.</a:t>
            </a:r>
          </a:p>
          <a:p>
            <a:pPr marL="412753" indent="-285750">
              <a:spcAft>
                <a:spcPts val="600"/>
              </a:spcAft>
              <a:buClr>
                <a:schemeClr val="bg1"/>
              </a:buClr>
              <a:buSzPts val="2000"/>
              <a:buFont typeface="Arial" panose="020B0604020202020204" pitchFamily="34" charset="0"/>
              <a:buChar char="•"/>
            </a:pPr>
            <a:r>
              <a:rPr lang="en-GB" sz="1800" b="1" dirty="0">
                <a:solidFill>
                  <a:schemeClr val="bg1"/>
                </a:solidFill>
                <a:latin typeface="+mn-lt"/>
              </a:rPr>
              <a:t>250 papers and reports </a:t>
            </a:r>
            <a:r>
              <a:rPr lang="en-GB" sz="1800" dirty="0">
                <a:solidFill>
                  <a:schemeClr val="bg1"/>
                </a:solidFill>
                <a:latin typeface="+mn-lt"/>
              </a:rPr>
              <a:t>from all over the world. Excluded research and reports that did not deal with the  above English-speaking countries. </a:t>
            </a:r>
          </a:p>
          <a:p>
            <a:pPr marL="412753" indent="-285750">
              <a:spcAft>
                <a:spcPts val="600"/>
              </a:spcAft>
              <a:buClr>
                <a:schemeClr val="bg1"/>
              </a:buClr>
              <a:buSzPts val="2000"/>
              <a:buFont typeface="Arial" panose="020B0604020202020204" pitchFamily="34" charset="0"/>
              <a:buChar char="•"/>
            </a:pPr>
            <a:r>
              <a:rPr lang="en-GB" sz="1800" b="1" dirty="0">
                <a:solidFill>
                  <a:schemeClr val="bg1"/>
                </a:solidFill>
                <a:latin typeface="+mn-lt"/>
              </a:rPr>
              <a:t>104 published papers and reports </a:t>
            </a:r>
            <a:r>
              <a:rPr lang="en-GB" sz="1800" dirty="0">
                <a:solidFill>
                  <a:schemeClr val="bg1"/>
                </a:solidFill>
                <a:latin typeface="+mn-lt"/>
              </a:rPr>
              <a:t>being analysed and included in this report.</a:t>
            </a:r>
          </a:p>
          <a:p>
            <a:pPr marL="412753" indent="-285750">
              <a:spcAft>
                <a:spcPts val="600"/>
              </a:spcAft>
              <a:buClr>
                <a:schemeClr val="bg1"/>
              </a:buClr>
              <a:buSzPts val="2000"/>
              <a:buFont typeface="Arial" panose="020B0604020202020204" pitchFamily="34" charset="0"/>
              <a:buChar char="•"/>
            </a:pPr>
            <a:r>
              <a:rPr lang="en-GB" sz="1800" dirty="0">
                <a:solidFill>
                  <a:schemeClr val="bg1"/>
                </a:solidFill>
                <a:latin typeface="+mn-lt"/>
              </a:rPr>
              <a:t>Resulted in </a:t>
            </a:r>
            <a:r>
              <a:rPr lang="en-GB" sz="1800" b="1" u="sng" dirty="0">
                <a:solidFill>
                  <a:schemeClr val="bg1"/>
                </a:solidFill>
                <a:latin typeface="+mn-lt"/>
              </a:rPr>
              <a:t>seven categories </a:t>
            </a:r>
            <a:r>
              <a:rPr lang="en-GB" sz="1800" dirty="0">
                <a:solidFill>
                  <a:schemeClr val="bg1"/>
                </a:solidFill>
                <a:latin typeface="+mn-lt"/>
              </a:rPr>
              <a:t>that formed the framework for the focus groups questions conducted as part of the pilot study</a:t>
            </a:r>
          </a:p>
          <a:p>
            <a:pPr marL="182880" lvl="0" indent="-55877">
              <a:buSzPts val="2000"/>
              <a:buNone/>
            </a:pPr>
            <a:endParaRPr sz="1100" dirty="0"/>
          </a:p>
        </p:txBody>
      </p:sp>
      <p:sp>
        <p:nvSpPr>
          <p:cNvPr id="3" name="TextBox 2">
            <a:extLst>
              <a:ext uri="{FF2B5EF4-FFF2-40B4-BE49-F238E27FC236}">
                <a16:creationId xmlns:a16="http://schemas.microsoft.com/office/drawing/2014/main" id="{AFF70B83-FEF1-4C7B-825E-1EFE535E6180}"/>
              </a:ext>
            </a:extLst>
          </p:cNvPr>
          <p:cNvSpPr txBox="1"/>
          <p:nvPr/>
        </p:nvSpPr>
        <p:spPr>
          <a:xfrm>
            <a:off x="3974976" y="279648"/>
            <a:ext cx="7443063" cy="646331"/>
          </a:xfrm>
          <a:prstGeom prst="rect">
            <a:avLst/>
          </a:prstGeom>
          <a:noFill/>
        </p:spPr>
        <p:txBody>
          <a:bodyPr wrap="none" rtlCol="0">
            <a:spAutoFit/>
          </a:bodyPr>
          <a:lstStyle/>
          <a:p>
            <a:r>
              <a:rPr lang="en-GB" sz="3600" dirty="0">
                <a:solidFill>
                  <a:schemeClr val="bg1"/>
                </a:solidFill>
              </a:rPr>
              <a:t>Comprehensive review of literature </a:t>
            </a:r>
          </a:p>
        </p:txBody>
      </p:sp>
    </p:spTree>
    <p:extLst>
      <p:ext uri="{BB962C8B-B14F-4D97-AF65-F5344CB8AC3E}">
        <p14:creationId xmlns:p14="http://schemas.microsoft.com/office/powerpoint/2010/main" val="114229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
                                            <p:txEl>
                                              <p:pRg st="2" end="2"/>
                                            </p:txEl>
                                          </p:spTgt>
                                        </p:tgtEl>
                                        <p:attrNameLst>
                                          <p:attrName>style.visibility</p:attrName>
                                        </p:attrNameLst>
                                      </p:cBhvr>
                                      <p:to>
                                        <p:strVal val="visible"/>
                                      </p:to>
                                    </p:set>
                                    <p:anim calcmode="lin" valueType="num">
                                      <p:cBhvr additive="base">
                                        <p:cTn id="7"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8">
                                            <p:txEl>
                                              <p:pRg st="3" end="3"/>
                                            </p:txEl>
                                          </p:spTgt>
                                        </p:tgtEl>
                                        <p:attrNameLst>
                                          <p:attrName>style.visibility</p:attrName>
                                        </p:attrNameLst>
                                      </p:cBhvr>
                                      <p:to>
                                        <p:strVal val="visible"/>
                                      </p:to>
                                    </p:set>
                                    <p:anim calcmode="lin" valueType="num">
                                      <p:cBhvr additive="base">
                                        <p:cTn id="11"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8">
                                            <p:txEl>
                                              <p:pRg st="4" end="4"/>
                                            </p:txEl>
                                          </p:spTgt>
                                        </p:tgtEl>
                                        <p:attrNameLst>
                                          <p:attrName>style.visibility</p:attrName>
                                        </p:attrNameLst>
                                      </p:cBhvr>
                                      <p:to>
                                        <p:strVal val="visible"/>
                                      </p:to>
                                    </p:set>
                                    <p:anim calcmode="lin" valueType="num">
                                      <p:cBhvr additive="base">
                                        <p:cTn id="15" dur="500" fill="hold"/>
                                        <p:tgtEl>
                                          <p:spTgt spid="10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8">
                                            <p:txEl>
                                              <p:pRg st="5" end="5"/>
                                            </p:txEl>
                                          </p:spTgt>
                                        </p:tgtEl>
                                        <p:attrNameLst>
                                          <p:attrName>style.visibility</p:attrName>
                                        </p:attrNameLst>
                                      </p:cBhvr>
                                      <p:to>
                                        <p:strVal val="visible"/>
                                      </p:to>
                                    </p:set>
                                    <p:anim calcmode="lin" valueType="num">
                                      <p:cBhvr additive="base">
                                        <p:cTn id="21"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lvl="0">
              <a:buSzPts val="3600"/>
            </a:pPr>
            <a:r>
              <a:rPr lang="en-GB" dirty="0"/>
              <a:t>Methods </a:t>
            </a:r>
            <a:br>
              <a:rPr lang="en-GB" dirty="0"/>
            </a:br>
            <a:r>
              <a:rPr lang="en-GB" dirty="0"/>
              <a:t>Step 1 </a:t>
            </a:r>
            <a:endParaRPr dirty="0"/>
          </a:p>
        </p:txBody>
      </p:sp>
      <p:sp>
        <p:nvSpPr>
          <p:cNvPr id="2" name="TextBox 1">
            <a:extLst>
              <a:ext uri="{FF2B5EF4-FFF2-40B4-BE49-F238E27FC236}">
                <a16:creationId xmlns:a16="http://schemas.microsoft.com/office/drawing/2014/main" id="{AA7D9300-AAC3-4913-BE55-8EB895EEEC97}"/>
              </a:ext>
            </a:extLst>
          </p:cNvPr>
          <p:cNvSpPr txBox="1"/>
          <p:nvPr/>
        </p:nvSpPr>
        <p:spPr>
          <a:xfrm>
            <a:off x="3577697" y="1123837"/>
            <a:ext cx="8096435" cy="5539978"/>
          </a:xfrm>
          <a:prstGeom prst="rect">
            <a:avLst/>
          </a:prstGeom>
          <a:noFill/>
        </p:spPr>
        <p:txBody>
          <a:bodyPr wrap="square" rtlCol="0">
            <a:spAutoFit/>
          </a:bodyPr>
          <a:lstStyle/>
          <a:p>
            <a:pPr marL="285750" indent="-285750">
              <a:spcAft>
                <a:spcPts val="600"/>
              </a:spcAft>
              <a:buClr>
                <a:schemeClr val="bg1"/>
              </a:buClr>
              <a:buFont typeface="Arial" panose="020B0604020202020204" pitchFamily="34" charset="0"/>
              <a:buChar char="•"/>
            </a:pPr>
            <a:r>
              <a:rPr lang="en-GB" sz="1600" dirty="0">
                <a:solidFill>
                  <a:schemeClr val="bg1"/>
                </a:solidFill>
              </a:rPr>
              <a:t>Deaf people’s access to health services, to health providers and to health information is extremely poor (Emond et al., 2015b; Sign Health, 2014).</a:t>
            </a:r>
          </a:p>
          <a:p>
            <a:pPr marL="285750" indent="-285750">
              <a:spcAft>
                <a:spcPts val="600"/>
              </a:spcAft>
              <a:buClr>
                <a:schemeClr val="bg1"/>
              </a:buClr>
              <a:buFont typeface="Arial" panose="020B0604020202020204" pitchFamily="34" charset="0"/>
              <a:buChar char="•"/>
            </a:pPr>
            <a:endParaRPr lang="en-GB" sz="1600" dirty="0">
              <a:solidFill>
                <a:schemeClr val="bg1"/>
              </a:solidFill>
            </a:endParaRPr>
          </a:p>
          <a:p>
            <a:pPr marL="285750" indent="-285750">
              <a:spcAft>
                <a:spcPts val="600"/>
              </a:spcAft>
              <a:buClr>
                <a:schemeClr val="bg1"/>
              </a:buClr>
              <a:buFont typeface="Arial" panose="020B0604020202020204" pitchFamily="34" charset="0"/>
              <a:buChar char="•"/>
            </a:pPr>
            <a:r>
              <a:rPr lang="en-GB" sz="1600" dirty="0">
                <a:solidFill>
                  <a:schemeClr val="bg1"/>
                </a:solidFill>
              </a:rPr>
              <a:t>Poor communication mostly causes this lack of access (Sign Health, 2013; Sign Health, 2014; Kyle et al., 2013).</a:t>
            </a:r>
          </a:p>
          <a:p>
            <a:pPr marL="285750" indent="-285750">
              <a:spcAft>
                <a:spcPts val="600"/>
              </a:spcAft>
              <a:buClr>
                <a:schemeClr val="bg1"/>
              </a:buClr>
              <a:buFont typeface="Arial" panose="020B0604020202020204" pitchFamily="34" charset="0"/>
              <a:buChar char="•"/>
            </a:pPr>
            <a:endParaRPr lang="en-GB" sz="1600" dirty="0">
              <a:solidFill>
                <a:schemeClr val="bg1"/>
              </a:solidFill>
            </a:endParaRPr>
          </a:p>
          <a:p>
            <a:pPr marL="285750" indent="-285750">
              <a:spcAft>
                <a:spcPts val="600"/>
              </a:spcAft>
              <a:buClr>
                <a:schemeClr val="bg1"/>
              </a:buClr>
              <a:buFont typeface="Arial" panose="020B0604020202020204" pitchFamily="34" charset="0"/>
              <a:buChar char="•"/>
            </a:pPr>
            <a:r>
              <a:rPr lang="en-GB" sz="1600" dirty="0">
                <a:solidFill>
                  <a:schemeClr val="bg1"/>
                </a:solidFill>
              </a:rPr>
              <a:t>As a result, Deaf people are often underdiagnosed and undertreated (Emond et al., 2015b; Sign Health, 2014).</a:t>
            </a:r>
          </a:p>
          <a:p>
            <a:pPr marL="285750" indent="-285750">
              <a:spcAft>
                <a:spcPts val="600"/>
              </a:spcAft>
              <a:buClr>
                <a:schemeClr val="bg1"/>
              </a:buClr>
              <a:buFont typeface="Arial" panose="020B0604020202020204" pitchFamily="34" charset="0"/>
              <a:buChar char="•"/>
            </a:pPr>
            <a:endParaRPr lang="en-GB" sz="1600" dirty="0">
              <a:solidFill>
                <a:schemeClr val="bg1"/>
              </a:solidFill>
            </a:endParaRPr>
          </a:p>
          <a:p>
            <a:pPr marL="285750" indent="-285750">
              <a:spcAft>
                <a:spcPts val="600"/>
              </a:spcAft>
              <a:buClr>
                <a:schemeClr val="bg1"/>
              </a:buClr>
              <a:buFont typeface="Arial" panose="020B0604020202020204" pitchFamily="34" charset="0"/>
              <a:buChar char="•"/>
            </a:pPr>
            <a:r>
              <a:rPr lang="en-GB" sz="1600" dirty="0">
                <a:solidFill>
                  <a:schemeClr val="bg1"/>
                </a:solidFill>
              </a:rPr>
              <a:t>Deaf people also have substantially limited access to health information and rely mostly on family members or other community members for their health information (BDA, 2016; Sign Health, 2014).</a:t>
            </a:r>
          </a:p>
          <a:p>
            <a:pPr marL="285750" indent="-285750">
              <a:spcAft>
                <a:spcPts val="600"/>
              </a:spcAft>
              <a:buClr>
                <a:schemeClr val="bg1"/>
              </a:buClr>
              <a:buFont typeface="Arial" panose="020B0604020202020204" pitchFamily="34" charset="0"/>
              <a:buChar char="•"/>
            </a:pPr>
            <a:endParaRPr lang="en-GB" sz="1600" dirty="0">
              <a:solidFill>
                <a:schemeClr val="bg1"/>
              </a:solidFill>
            </a:endParaRPr>
          </a:p>
          <a:p>
            <a:pPr marL="285750" indent="-285750">
              <a:spcAft>
                <a:spcPts val="600"/>
              </a:spcAft>
              <a:buClr>
                <a:schemeClr val="bg1"/>
              </a:buClr>
              <a:buFont typeface="Arial" panose="020B0604020202020204" pitchFamily="34" charset="0"/>
              <a:buChar char="•"/>
            </a:pPr>
            <a:r>
              <a:rPr lang="en-GB" sz="1600" dirty="0">
                <a:solidFill>
                  <a:schemeClr val="bg1"/>
                </a:solidFill>
              </a:rPr>
              <a:t>Poor mental health, such as depression, are more prevalent in Deaf individuals than in the general population (Department of Health, 2002, 2005; Hindley &amp; </a:t>
            </a:r>
            <a:r>
              <a:rPr lang="en-GB" sz="1600" dirty="0" err="1">
                <a:solidFill>
                  <a:schemeClr val="bg1"/>
                </a:solidFill>
              </a:rPr>
              <a:t>Kitson</a:t>
            </a:r>
            <a:r>
              <a:rPr lang="en-GB" sz="1600" dirty="0">
                <a:solidFill>
                  <a:schemeClr val="bg1"/>
                </a:solidFill>
              </a:rPr>
              <a:t>, 2000; Kyle et al., 2013; Sign Health, 2014).</a:t>
            </a:r>
          </a:p>
          <a:p>
            <a:pPr marL="285750" indent="-285750">
              <a:spcAft>
                <a:spcPts val="600"/>
              </a:spcAft>
              <a:buClr>
                <a:schemeClr val="bg1"/>
              </a:buClr>
              <a:buFont typeface="Arial" panose="020B0604020202020204" pitchFamily="34" charset="0"/>
              <a:buChar char="•"/>
            </a:pPr>
            <a:endParaRPr lang="en-GB" sz="1600" dirty="0">
              <a:solidFill>
                <a:schemeClr val="bg1"/>
              </a:solidFill>
            </a:endParaRPr>
          </a:p>
          <a:p>
            <a:pPr marL="285750" indent="-285750">
              <a:spcAft>
                <a:spcPts val="600"/>
              </a:spcAft>
              <a:buClr>
                <a:schemeClr val="bg1"/>
              </a:buClr>
              <a:buFont typeface="Arial" panose="020B0604020202020204" pitchFamily="34" charset="0"/>
              <a:buChar char="•"/>
            </a:pPr>
            <a:r>
              <a:rPr lang="en-GB" sz="1600" dirty="0">
                <a:solidFill>
                  <a:schemeClr val="bg1"/>
                </a:solidFill>
              </a:rPr>
              <a:t>Access to mental health services tailored to the needs of Deaf people are lacking (Department of Health, 2002).</a:t>
            </a:r>
          </a:p>
        </p:txBody>
      </p:sp>
      <p:sp>
        <p:nvSpPr>
          <p:cNvPr id="6" name="TextBox 5">
            <a:extLst>
              <a:ext uri="{FF2B5EF4-FFF2-40B4-BE49-F238E27FC236}">
                <a16:creationId xmlns:a16="http://schemas.microsoft.com/office/drawing/2014/main" id="{A5C5C692-FA49-4DAA-99B2-E3A75D9EBECA}"/>
              </a:ext>
            </a:extLst>
          </p:cNvPr>
          <p:cNvSpPr txBox="1"/>
          <p:nvPr/>
        </p:nvSpPr>
        <p:spPr>
          <a:xfrm>
            <a:off x="3904382" y="88900"/>
            <a:ext cx="7443063" cy="646331"/>
          </a:xfrm>
          <a:prstGeom prst="rect">
            <a:avLst/>
          </a:prstGeom>
          <a:noFill/>
        </p:spPr>
        <p:txBody>
          <a:bodyPr wrap="none" rtlCol="0">
            <a:spAutoFit/>
          </a:bodyPr>
          <a:lstStyle/>
          <a:p>
            <a:r>
              <a:rPr lang="en-GB" sz="3600" dirty="0">
                <a:solidFill>
                  <a:schemeClr val="bg1"/>
                </a:solidFill>
              </a:rPr>
              <a:t>Comprehensive review of literature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 calcmode="lin" valueType="num">
                                      <p:cBhvr additive="base">
                                        <p:cTn id="1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anim calcmode="lin" valueType="num">
                                      <p:cBhvr additive="base">
                                        <p:cTn id="2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252919" y="1123837"/>
            <a:ext cx="2947482" cy="460118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FFFF"/>
              </a:buClr>
              <a:buSzPts val="3600"/>
              <a:buFont typeface="Corbel"/>
              <a:buNone/>
            </a:pPr>
            <a:r>
              <a:rPr lang="de-AT" dirty="0"/>
              <a:t>Methods </a:t>
            </a:r>
            <a:br>
              <a:rPr lang="de-AT" dirty="0"/>
            </a:br>
            <a:r>
              <a:rPr lang="de-AT" dirty="0"/>
              <a:t>Step 2 -</a:t>
            </a:r>
            <a:br>
              <a:rPr lang="de-AT" dirty="0"/>
            </a:br>
            <a:r>
              <a:rPr lang="de-AT" dirty="0"/>
              <a:t>7 categories</a:t>
            </a:r>
            <a:br>
              <a:rPr lang="de-AT" dirty="0"/>
            </a:br>
            <a:endParaRPr dirty="0"/>
          </a:p>
        </p:txBody>
      </p:sp>
      <p:sp>
        <p:nvSpPr>
          <p:cNvPr id="108" name="Google Shape;108;p4"/>
          <p:cNvSpPr txBox="1">
            <a:spLocks noGrp="1"/>
          </p:cNvSpPr>
          <p:nvPr>
            <p:ph type="body" idx="1"/>
          </p:nvPr>
        </p:nvSpPr>
        <p:spPr>
          <a:xfrm>
            <a:off x="3591981" y="1313897"/>
            <a:ext cx="7579020" cy="5242264"/>
          </a:xfrm>
          <a:prstGeom prst="rect">
            <a:avLst/>
          </a:prstGeom>
          <a:noFill/>
          <a:ln>
            <a:noFill/>
          </a:ln>
        </p:spPr>
        <p:txBody>
          <a:bodyPr spcFirstLastPara="1" wrap="square" lIns="91425" tIns="45700" rIns="91425" bIns="45700" anchor="ctr" anchorCtr="0">
            <a:noAutofit/>
          </a:bodyPr>
          <a:lstStyle/>
          <a:p>
            <a:pPr marL="182880" lvl="0" indent="-55877">
              <a:buSzPts val="2000"/>
              <a:buNone/>
            </a:pPr>
            <a:r>
              <a:rPr lang="en-GB" sz="1800" b="1" u="sng" dirty="0">
                <a:solidFill>
                  <a:schemeClr val="bg1"/>
                </a:solidFill>
                <a:latin typeface="+mn-lt"/>
              </a:rPr>
              <a:t>General health</a:t>
            </a:r>
            <a:r>
              <a:rPr lang="en-GB" sz="1800" dirty="0">
                <a:solidFill>
                  <a:schemeClr val="bg1"/>
                </a:solidFill>
                <a:latin typeface="+mn-lt"/>
              </a:rPr>
              <a:t>: </a:t>
            </a:r>
          </a:p>
          <a:p>
            <a:pPr marL="182880" lvl="0" indent="-55877">
              <a:buSzPts val="2000"/>
              <a:buNone/>
            </a:pPr>
            <a:r>
              <a:rPr lang="en-GB" sz="1800" dirty="0">
                <a:solidFill>
                  <a:schemeClr val="bg1"/>
                </a:solidFill>
                <a:latin typeface="+mn-lt"/>
              </a:rPr>
              <a:t>1.   What has helped you stay healthy throughout your life? </a:t>
            </a:r>
          </a:p>
          <a:p>
            <a:pPr marL="182880" lvl="0" indent="-55877">
              <a:buSzPts val="2000"/>
              <a:buNone/>
            </a:pPr>
            <a:r>
              <a:rPr lang="en-GB" sz="1800" dirty="0">
                <a:solidFill>
                  <a:schemeClr val="bg1"/>
                </a:solidFill>
                <a:latin typeface="+mn-lt"/>
              </a:rPr>
              <a:t>2.   What has stopped you from staying or being healthy throughout   </a:t>
            </a:r>
          </a:p>
          <a:p>
            <a:pPr marL="182880" lvl="0" indent="-55877">
              <a:buSzPts val="2000"/>
              <a:buNone/>
            </a:pPr>
            <a:r>
              <a:rPr lang="en-GB" sz="1800" dirty="0">
                <a:solidFill>
                  <a:schemeClr val="bg1"/>
                </a:solidFill>
                <a:latin typeface="+mn-lt"/>
              </a:rPr>
              <a:t>       your life?</a:t>
            </a:r>
          </a:p>
          <a:p>
            <a:pPr marL="182880" lvl="0" indent="-55877">
              <a:buSzPts val="2000"/>
              <a:buNone/>
            </a:pPr>
            <a:endParaRPr lang="en-GB" sz="1800" dirty="0">
              <a:solidFill>
                <a:schemeClr val="bg1"/>
              </a:solidFill>
              <a:latin typeface="+mn-lt"/>
            </a:endParaRPr>
          </a:p>
          <a:p>
            <a:pPr marL="182880" lvl="0" indent="-55877">
              <a:buSzPts val="2000"/>
              <a:buNone/>
            </a:pPr>
            <a:r>
              <a:rPr lang="en-GB" sz="1800" b="1" u="sng" dirty="0">
                <a:solidFill>
                  <a:schemeClr val="bg1"/>
                </a:solidFill>
                <a:latin typeface="+mn-lt"/>
              </a:rPr>
              <a:t>Health information</a:t>
            </a:r>
            <a:r>
              <a:rPr lang="en-GB" sz="1800" dirty="0">
                <a:solidFill>
                  <a:schemeClr val="bg1"/>
                </a:solidFill>
                <a:latin typeface="+mn-lt"/>
              </a:rPr>
              <a:t>:</a:t>
            </a:r>
          </a:p>
          <a:p>
            <a:pPr marL="182880" lvl="0" indent="-55877">
              <a:buSzPts val="2000"/>
              <a:buNone/>
            </a:pPr>
            <a:r>
              <a:rPr lang="en-GB" sz="1800" dirty="0">
                <a:solidFill>
                  <a:schemeClr val="bg1"/>
                </a:solidFill>
                <a:latin typeface="+mn-lt"/>
              </a:rPr>
              <a:t>3.   How informed do you feel about common health and healthcare   </a:t>
            </a:r>
          </a:p>
          <a:p>
            <a:pPr marL="182880" lvl="0" indent="-55877">
              <a:buSzPts val="2000"/>
              <a:buNone/>
            </a:pPr>
            <a:r>
              <a:rPr lang="en-GB" sz="1800" dirty="0">
                <a:solidFill>
                  <a:schemeClr val="bg1"/>
                </a:solidFill>
                <a:latin typeface="+mn-lt"/>
              </a:rPr>
              <a:t>      issues?   </a:t>
            </a:r>
            <a:r>
              <a:rPr lang="en-GB" sz="1800" i="1" dirty="0">
                <a:solidFill>
                  <a:schemeClr val="bg1"/>
                </a:solidFill>
                <a:latin typeface="+mn-lt"/>
              </a:rPr>
              <a:t>Think about both prevention and treatment</a:t>
            </a:r>
            <a:r>
              <a:rPr lang="en-GB" sz="1800" dirty="0">
                <a:solidFill>
                  <a:schemeClr val="bg1"/>
                </a:solidFill>
                <a:latin typeface="+mn-lt"/>
              </a:rPr>
              <a:t>. </a:t>
            </a:r>
          </a:p>
          <a:p>
            <a:pPr marL="182880" lvl="0" indent="-55877">
              <a:buSzPts val="2000"/>
              <a:buNone/>
            </a:pPr>
            <a:r>
              <a:rPr lang="en-GB" sz="1800" dirty="0">
                <a:solidFill>
                  <a:schemeClr val="bg1"/>
                </a:solidFill>
                <a:latin typeface="+mn-lt"/>
              </a:rPr>
              <a:t>4.   If you want to learn about a health issue, where do you typically get   </a:t>
            </a:r>
          </a:p>
          <a:p>
            <a:pPr marL="182880" lvl="0" indent="-55877">
              <a:buSzPts val="2000"/>
              <a:buNone/>
            </a:pPr>
            <a:r>
              <a:rPr lang="en-GB" sz="1800" dirty="0">
                <a:solidFill>
                  <a:schemeClr val="bg1"/>
                </a:solidFill>
                <a:latin typeface="+mn-lt"/>
              </a:rPr>
              <a:t>       information? </a:t>
            </a:r>
          </a:p>
          <a:p>
            <a:pPr marL="182880" lvl="0" indent="-55877">
              <a:buSzPts val="2000"/>
              <a:buNone/>
            </a:pPr>
            <a:endParaRPr lang="en-GB" sz="1800" dirty="0">
              <a:solidFill>
                <a:schemeClr val="bg1"/>
              </a:solidFill>
              <a:latin typeface="+mn-lt"/>
            </a:endParaRPr>
          </a:p>
          <a:p>
            <a:pPr marL="182880" lvl="0" indent="-55877">
              <a:buSzPts val="2000"/>
              <a:buNone/>
            </a:pPr>
            <a:r>
              <a:rPr lang="en-GB" sz="1800" b="1" u="sng" dirty="0">
                <a:solidFill>
                  <a:schemeClr val="bg1"/>
                </a:solidFill>
                <a:latin typeface="+mn-lt"/>
              </a:rPr>
              <a:t>Accessing health services / primary and secondary care</a:t>
            </a:r>
            <a:r>
              <a:rPr lang="en-GB" sz="1800" dirty="0">
                <a:solidFill>
                  <a:schemeClr val="bg1"/>
                </a:solidFill>
                <a:latin typeface="+mn-lt"/>
              </a:rPr>
              <a:t>:</a:t>
            </a:r>
          </a:p>
          <a:p>
            <a:pPr marL="182880" lvl="0" indent="-55877">
              <a:buSzPts val="2000"/>
              <a:buNone/>
            </a:pPr>
            <a:r>
              <a:rPr lang="en-GB" sz="1800" dirty="0">
                <a:solidFill>
                  <a:schemeClr val="bg1"/>
                </a:solidFill>
                <a:latin typeface="+mn-lt"/>
              </a:rPr>
              <a:t>5.     If you need to access health care services for a physical health  </a:t>
            </a:r>
          </a:p>
          <a:p>
            <a:pPr marL="182880" lvl="0" indent="-55877">
              <a:buSzPts val="2000"/>
              <a:buNone/>
            </a:pPr>
            <a:r>
              <a:rPr lang="en-GB" sz="1800" dirty="0">
                <a:solidFill>
                  <a:schemeClr val="bg1"/>
                </a:solidFill>
                <a:latin typeface="+mn-lt"/>
              </a:rPr>
              <a:t>       issue, where and how would you get help?</a:t>
            </a:r>
          </a:p>
          <a:p>
            <a:pPr marL="182880" lvl="0" indent="-55877">
              <a:buSzPts val="2000"/>
              <a:buNone/>
            </a:pPr>
            <a:endParaRPr sz="1600" dirty="0">
              <a:latin typeface="+mn-lt"/>
            </a:endParaRPr>
          </a:p>
        </p:txBody>
      </p:sp>
      <p:sp>
        <p:nvSpPr>
          <p:cNvPr id="3" name="TextBox 2">
            <a:extLst>
              <a:ext uri="{FF2B5EF4-FFF2-40B4-BE49-F238E27FC236}">
                <a16:creationId xmlns:a16="http://schemas.microsoft.com/office/drawing/2014/main" id="{AFF70B83-FEF1-4C7B-825E-1EFE535E6180}"/>
              </a:ext>
            </a:extLst>
          </p:cNvPr>
          <p:cNvSpPr txBox="1"/>
          <p:nvPr/>
        </p:nvSpPr>
        <p:spPr>
          <a:xfrm>
            <a:off x="4449241" y="301839"/>
            <a:ext cx="5416868" cy="646331"/>
          </a:xfrm>
          <a:prstGeom prst="rect">
            <a:avLst/>
          </a:prstGeom>
          <a:noFill/>
        </p:spPr>
        <p:txBody>
          <a:bodyPr wrap="none" rtlCol="0">
            <a:spAutoFit/>
          </a:bodyPr>
          <a:lstStyle/>
          <a:p>
            <a:r>
              <a:rPr lang="en-GB" sz="3600" dirty="0">
                <a:solidFill>
                  <a:schemeClr val="bg1"/>
                </a:solidFill>
              </a:rPr>
              <a:t>Categories and questions</a:t>
            </a:r>
          </a:p>
        </p:txBody>
      </p:sp>
    </p:spTree>
    <p:extLst>
      <p:ext uri="{BB962C8B-B14F-4D97-AF65-F5344CB8AC3E}">
        <p14:creationId xmlns:p14="http://schemas.microsoft.com/office/powerpoint/2010/main" val="1800418127"/>
      </p:ext>
    </p:extLst>
  </p:cSld>
  <p:clrMapOvr>
    <a:masterClrMapping/>
  </p:clrMapOvr>
</p:sld>
</file>

<file path=ppt/theme/theme1.xml><?xml version="1.0" encoding="utf-8"?>
<a:theme xmlns:a="http://schemas.openxmlformats.org/drawingml/2006/main" name="Rahmen">
  <a:themeElements>
    <a:clrScheme name="Rotviolett">
      <a:dk1>
        <a:srgbClr val="000000"/>
      </a:dk1>
      <a:lt1>
        <a:srgbClr val="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3601</Words>
  <Application>Microsoft Office PowerPoint</Application>
  <PresentationFormat>Widescreen</PresentationFormat>
  <Paragraphs>329</Paragraphs>
  <Slides>32</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Corbel</vt:lpstr>
      <vt:lpstr>Noto Sans Symbols</vt:lpstr>
      <vt:lpstr>Arial</vt:lpstr>
      <vt:lpstr>Rahmen</vt:lpstr>
      <vt:lpstr>Health and Wellbeing for Deaf Communities in Wales:  Scoping for a Wales-Wide Survey</vt:lpstr>
      <vt:lpstr>Overview</vt:lpstr>
      <vt:lpstr>Introduction</vt:lpstr>
      <vt:lpstr>Background  </vt:lpstr>
      <vt:lpstr>d/Deaf </vt:lpstr>
      <vt:lpstr>Background  </vt:lpstr>
      <vt:lpstr>Methods  Step 1  </vt:lpstr>
      <vt:lpstr>Methods  Step 1 </vt:lpstr>
      <vt:lpstr>Methods  Step 2 - 7 categories </vt:lpstr>
      <vt:lpstr>Methods  Step 2 –  7 categories </vt:lpstr>
      <vt:lpstr>Methods  Step 3 –  Sessions  </vt:lpstr>
      <vt:lpstr>Results &amp; Discussion I  </vt:lpstr>
      <vt:lpstr>Focus group response  </vt:lpstr>
      <vt:lpstr>Results &amp; Discussion I  </vt:lpstr>
      <vt:lpstr>Focus group response  </vt:lpstr>
      <vt:lpstr>Results &amp; Discussion II  </vt:lpstr>
      <vt:lpstr>Focus group response  </vt:lpstr>
      <vt:lpstr>Access to Interpreters   </vt:lpstr>
      <vt:lpstr>Focus group response  </vt:lpstr>
      <vt:lpstr>Results &amp; Discussion III  </vt:lpstr>
      <vt:lpstr>Results &amp; Discussion III  </vt:lpstr>
      <vt:lpstr>Results &amp; Discussion IV  </vt:lpstr>
      <vt:lpstr>Results &amp; Discussion IV  </vt:lpstr>
      <vt:lpstr>Results &amp; Discussion V  </vt:lpstr>
      <vt:lpstr>Results &amp; Discussion V  </vt:lpstr>
      <vt:lpstr>Key considerations and potential actions </vt:lpstr>
      <vt:lpstr>Future directions</vt:lpstr>
      <vt:lpstr>The next step: Importance of co-production</vt:lpstr>
      <vt:lpstr>The next step: Importance of co-production</vt:lpstr>
      <vt:lpstr>The next step: Importance of co-production</vt:lpstr>
      <vt:lpstr>The next step: Importance of co-production</vt:lpstr>
      <vt:lpstr>Thank you for your time, attention and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Wellbeing for Deaf Communities in Wales:  Scoping for a Wales-Wide Survey</dc:title>
  <cp:lastModifiedBy>Christopher Shank</cp:lastModifiedBy>
  <cp:revision>38</cp:revision>
  <dcterms:modified xsi:type="dcterms:W3CDTF">2019-11-25T12:38:49Z</dcterms:modified>
</cp:coreProperties>
</file>